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3" r:id="rId4"/>
    <p:sldId id="258" r:id="rId5"/>
    <p:sldId id="272" r:id="rId6"/>
    <p:sldId id="260" r:id="rId7"/>
    <p:sldId id="259" r:id="rId8"/>
    <p:sldId id="265" r:id="rId9"/>
    <p:sldId id="266" r:id="rId10"/>
    <p:sldId id="267" r:id="rId11"/>
    <p:sldId id="268" r:id="rId12"/>
    <p:sldId id="269" r:id="rId13"/>
    <p:sldId id="270" r:id="rId14"/>
    <p:sldId id="264" r:id="rId15"/>
    <p:sldId id="261" r:id="rId1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5F5A"/>
    <a:srgbClr val="E65347"/>
    <a:srgbClr val="586069"/>
    <a:srgbClr val="FF6361"/>
    <a:srgbClr val="D348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4B1156A-380E-4F78-BDF5-A606A8083BF9}" styleName="Средний стиль 4 — акцент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67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ru-RU" smtClean="0"/>
              <a:t>Образец заголовка</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33973FF7-B2E9-443D-9F84-2B5E3E270902}" type="datetimeFigureOut">
              <a:rPr lang="ru-RU" smtClean="0"/>
              <a:t>06.09.2024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0172D2EF-8A9E-4235-8B15-0AB79D37BFF9}" type="slidenum">
              <a:rPr lang="ru-RU" smtClean="0"/>
              <a:t>‹#›</a:t>
            </a:fld>
            <a:endParaRPr lang="ru-RU"/>
          </a:p>
        </p:txBody>
      </p:sp>
    </p:spTree>
    <p:extLst>
      <p:ext uri="{BB962C8B-B14F-4D97-AF65-F5344CB8AC3E}">
        <p14:creationId xmlns:p14="http://schemas.microsoft.com/office/powerpoint/2010/main" val="587464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3973FF7-B2E9-443D-9F84-2B5E3E270902}" type="datetimeFigureOut">
              <a:rPr lang="ru-RU" smtClean="0"/>
              <a:t>06.09.2024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172D2EF-8A9E-4235-8B15-0AB79D37BFF9}" type="slidenum">
              <a:rPr lang="ru-RU" smtClean="0"/>
              <a:t>‹#›</a:t>
            </a:fld>
            <a:endParaRPr lang="ru-RU"/>
          </a:p>
        </p:txBody>
      </p:sp>
    </p:spTree>
    <p:extLst>
      <p:ext uri="{BB962C8B-B14F-4D97-AF65-F5344CB8AC3E}">
        <p14:creationId xmlns:p14="http://schemas.microsoft.com/office/powerpoint/2010/main" val="81407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3973FF7-B2E9-443D-9F84-2B5E3E270902}" type="datetimeFigureOut">
              <a:rPr lang="ru-RU" smtClean="0"/>
              <a:t>06.09.2024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172D2EF-8A9E-4235-8B15-0AB79D37BFF9}" type="slidenum">
              <a:rPr lang="ru-RU" smtClean="0"/>
              <a:t>‹#›</a:t>
            </a:fld>
            <a:endParaRPr lang="ru-RU"/>
          </a:p>
        </p:txBody>
      </p:sp>
    </p:spTree>
    <p:extLst>
      <p:ext uri="{BB962C8B-B14F-4D97-AF65-F5344CB8AC3E}">
        <p14:creationId xmlns:p14="http://schemas.microsoft.com/office/powerpoint/2010/main" val="2348933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3973FF7-B2E9-443D-9F84-2B5E3E270902}" type="datetimeFigureOut">
              <a:rPr lang="ru-RU" smtClean="0"/>
              <a:t>06.09.2024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172D2EF-8A9E-4235-8B15-0AB79D37BFF9}" type="slidenum">
              <a:rPr lang="ru-RU" smtClean="0"/>
              <a:t>‹#›</a:t>
            </a:fld>
            <a:endParaRPr lang="ru-RU"/>
          </a:p>
        </p:txBody>
      </p:sp>
    </p:spTree>
    <p:extLst>
      <p:ext uri="{BB962C8B-B14F-4D97-AF65-F5344CB8AC3E}">
        <p14:creationId xmlns:p14="http://schemas.microsoft.com/office/powerpoint/2010/main" val="1900638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ru-RU" smtClean="0"/>
              <a:t>Образец заголовка</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a:xfrm>
            <a:off x="8593667" y="6272784"/>
            <a:ext cx="2644309" cy="365125"/>
          </a:xfrm>
        </p:spPr>
        <p:txBody>
          <a:bodyPr/>
          <a:lstStyle/>
          <a:p>
            <a:fld id="{33973FF7-B2E9-443D-9F84-2B5E3E270902}" type="datetimeFigureOut">
              <a:rPr lang="ru-RU" smtClean="0"/>
              <a:t>06.09.2024</a:t>
            </a:fld>
            <a:endParaRPr lang="ru-RU"/>
          </a:p>
        </p:txBody>
      </p:sp>
      <p:sp>
        <p:nvSpPr>
          <p:cNvPr id="5" name="Footer Placeholder 4"/>
          <p:cNvSpPr>
            <a:spLocks noGrp="1"/>
          </p:cNvSpPr>
          <p:nvPr>
            <p:ph type="ftr" sz="quarter" idx="11"/>
          </p:nvPr>
        </p:nvSpPr>
        <p:spPr>
          <a:xfrm>
            <a:off x="2182708" y="6272784"/>
            <a:ext cx="6327648" cy="365125"/>
          </a:xfrm>
        </p:spPr>
        <p:txBody>
          <a:bodyPr/>
          <a:lstStyle/>
          <a:p>
            <a:endParaRPr lang="ru-RU"/>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0172D2EF-8A9E-4235-8B15-0AB79D37BFF9}" type="slidenum">
              <a:rPr lang="ru-RU" smtClean="0"/>
              <a:t>‹#›</a:t>
            </a:fld>
            <a:endParaRPr lang="ru-RU"/>
          </a:p>
        </p:txBody>
      </p:sp>
    </p:spTree>
    <p:extLst>
      <p:ext uri="{BB962C8B-B14F-4D97-AF65-F5344CB8AC3E}">
        <p14:creationId xmlns:p14="http://schemas.microsoft.com/office/powerpoint/2010/main" val="717298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33973FF7-B2E9-443D-9F84-2B5E3E270902}" type="datetimeFigureOut">
              <a:rPr lang="ru-RU" smtClean="0"/>
              <a:t>06.09.2024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172D2EF-8A9E-4235-8B15-0AB79D37BFF9}" type="slidenum">
              <a:rPr lang="ru-RU" smtClean="0"/>
              <a:t>‹#›</a:t>
            </a:fld>
            <a:endParaRPr lang="ru-RU"/>
          </a:p>
        </p:txBody>
      </p:sp>
    </p:spTree>
    <p:extLst>
      <p:ext uri="{BB962C8B-B14F-4D97-AF65-F5344CB8AC3E}">
        <p14:creationId xmlns:p14="http://schemas.microsoft.com/office/powerpoint/2010/main" val="1376839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33973FF7-B2E9-443D-9F84-2B5E3E270902}" type="datetimeFigureOut">
              <a:rPr lang="ru-RU" smtClean="0"/>
              <a:t>06.09.2024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0172D2EF-8A9E-4235-8B15-0AB79D37BFF9}" type="slidenum">
              <a:rPr lang="ru-RU" smtClean="0"/>
              <a:t>‹#›</a:t>
            </a:fld>
            <a:endParaRPr lang="ru-RU"/>
          </a:p>
        </p:txBody>
      </p:sp>
    </p:spTree>
    <p:extLst>
      <p:ext uri="{BB962C8B-B14F-4D97-AF65-F5344CB8AC3E}">
        <p14:creationId xmlns:p14="http://schemas.microsoft.com/office/powerpoint/2010/main" val="1177355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33973FF7-B2E9-443D-9F84-2B5E3E270902}" type="datetimeFigureOut">
              <a:rPr lang="ru-RU" smtClean="0"/>
              <a:t>06.09.2024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0172D2EF-8A9E-4235-8B15-0AB79D37BFF9}" type="slidenum">
              <a:rPr lang="ru-RU" smtClean="0"/>
              <a:t>‹#›</a:t>
            </a:fld>
            <a:endParaRPr lang="ru-RU"/>
          </a:p>
        </p:txBody>
      </p:sp>
    </p:spTree>
    <p:extLst>
      <p:ext uri="{BB962C8B-B14F-4D97-AF65-F5344CB8AC3E}">
        <p14:creationId xmlns:p14="http://schemas.microsoft.com/office/powerpoint/2010/main" val="4243003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973FF7-B2E9-443D-9F84-2B5E3E270902}" type="datetimeFigureOut">
              <a:rPr lang="ru-RU" smtClean="0"/>
              <a:t>06.09.2024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0172D2EF-8A9E-4235-8B15-0AB79D37BFF9}" type="slidenum">
              <a:rPr lang="ru-RU" smtClean="0"/>
              <a:t>‹#›</a:t>
            </a:fld>
            <a:endParaRPr lang="ru-RU"/>
          </a:p>
        </p:txBody>
      </p:sp>
    </p:spTree>
    <p:extLst>
      <p:ext uri="{BB962C8B-B14F-4D97-AF65-F5344CB8AC3E}">
        <p14:creationId xmlns:p14="http://schemas.microsoft.com/office/powerpoint/2010/main" val="3917995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ru-RU" smtClean="0"/>
              <a:t>Образец заголовка</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33973FF7-B2E9-443D-9F84-2B5E3E270902}" type="datetimeFigureOut">
              <a:rPr lang="ru-RU" smtClean="0"/>
              <a:t>06.09.2024</a:t>
            </a:fld>
            <a:endParaRPr lang="ru-RU"/>
          </a:p>
        </p:txBody>
      </p:sp>
      <p:sp>
        <p:nvSpPr>
          <p:cNvPr id="6" name="Footer Placeholder 5"/>
          <p:cNvSpPr>
            <a:spLocks noGrp="1"/>
          </p:cNvSpPr>
          <p:nvPr>
            <p:ph type="ftr" sz="quarter" idx="11"/>
          </p:nvPr>
        </p:nvSpPr>
        <p:spPr/>
        <p:txBody>
          <a:bodyPr/>
          <a:lstStyle/>
          <a:p>
            <a:endParaRPr lang="ru-RU"/>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0172D2EF-8A9E-4235-8B15-0AB79D37BFF9}" type="slidenum">
              <a:rPr lang="ru-RU" smtClean="0"/>
              <a:t>‹#›</a:t>
            </a:fld>
            <a:endParaRPr lang="ru-RU"/>
          </a:p>
        </p:txBody>
      </p:sp>
    </p:spTree>
    <p:extLst>
      <p:ext uri="{BB962C8B-B14F-4D97-AF65-F5344CB8AC3E}">
        <p14:creationId xmlns:p14="http://schemas.microsoft.com/office/powerpoint/2010/main" val="1849340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33973FF7-B2E9-443D-9F84-2B5E3E270902}" type="datetimeFigureOut">
              <a:rPr lang="ru-RU" smtClean="0"/>
              <a:t>06.09.2024</a:t>
            </a:fld>
            <a:endParaRPr lang="ru-RU"/>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0172D2EF-8A9E-4235-8B15-0AB79D37BFF9}" type="slidenum">
              <a:rPr lang="ru-RU" smtClean="0"/>
              <a:t>‹#›</a:t>
            </a:fld>
            <a:endParaRPr lang="ru-RU"/>
          </a:p>
        </p:txBody>
      </p:sp>
    </p:spTree>
    <p:extLst>
      <p:ext uri="{BB962C8B-B14F-4D97-AF65-F5344CB8AC3E}">
        <p14:creationId xmlns:p14="http://schemas.microsoft.com/office/powerpoint/2010/main" val="3336325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3973FF7-B2E9-443D-9F84-2B5E3E270902}" type="datetimeFigureOut">
              <a:rPr lang="ru-RU" smtClean="0"/>
              <a:t>06.09.2024</a:t>
            </a:fld>
            <a:endParaRPr lang="ru-RU"/>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ru-RU"/>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0172D2EF-8A9E-4235-8B15-0AB79D37BFF9}" type="slidenum">
              <a:rPr lang="ru-RU" smtClean="0"/>
              <a:t>‹#›</a:t>
            </a:fld>
            <a:endParaRPr lang="ru-RU"/>
          </a:p>
        </p:txBody>
      </p:sp>
    </p:spTree>
    <p:extLst>
      <p:ext uri="{BB962C8B-B14F-4D97-AF65-F5344CB8AC3E}">
        <p14:creationId xmlns:p14="http://schemas.microsoft.com/office/powerpoint/2010/main" val="22096735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wmv"/><Relationship Id="rId1" Type="http://schemas.microsoft.com/office/2007/relationships/media" Target="../media/media3.wmv"/><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wmv"/><Relationship Id="rId1" Type="http://schemas.microsoft.com/office/2007/relationships/media" Target="../media/media4.wmv"/><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wmv"/><Relationship Id="rId1" Type="http://schemas.microsoft.com/office/2007/relationships/media" Target="../media/media5.wmv"/><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Обзор нового сайта РЖД: регистрация, выбор и покупка билет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5900" y="326596"/>
            <a:ext cx="1616504" cy="1616504"/>
          </a:xfrm>
          <a:prstGeom prst="rect">
            <a:avLst/>
          </a:prstGeom>
        </p:spPr>
      </p:pic>
      <p:sp>
        <p:nvSpPr>
          <p:cNvPr id="7" name="Прямоугольник 6"/>
          <p:cNvSpPr/>
          <p:nvPr/>
        </p:nvSpPr>
        <p:spPr>
          <a:xfrm>
            <a:off x="5223849" y="507673"/>
            <a:ext cx="6778028" cy="1015663"/>
          </a:xfrm>
          <a:prstGeom prst="rect">
            <a:avLst/>
          </a:prstGeom>
        </p:spPr>
        <p:txBody>
          <a:bodyPr wrap="square">
            <a:spAutoFit/>
          </a:bodyPr>
          <a:lstStyle/>
          <a:p>
            <a:pPr algn="ctr"/>
            <a:r>
              <a:rPr lang="en-US" sz="6000" b="1" i="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Express Train App</a:t>
            </a:r>
            <a:endParaRPr lang="ru-RU" sz="6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pic>
        <p:nvPicPr>
          <p:cNvPr id="2" name="Рисунок 1"/>
          <p:cNvPicPr>
            <a:picLocks noChangeAspect="1"/>
          </p:cNvPicPr>
          <p:nvPr/>
        </p:nvPicPr>
        <p:blipFill>
          <a:blip r:embed="rId4"/>
          <a:stretch>
            <a:fillRect/>
          </a:stretch>
        </p:blipFill>
        <p:spPr>
          <a:xfrm>
            <a:off x="384877" y="208908"/>
            <a:ext cx="3216303" cy="6350327"/>
          </a:xfrm>
          <a:prstGeom prst="roundRect">
            <a:avLst>
              <a:gd name="adj" fmla="val 8594"/>
            </a:avLst>
          </a:prstGeom>
          <a:solidFill>
            <a:srgbClr val="FFFFFF">
              <a:shade val="85000"/>
            </a:srgbClr>
          </a:solidFill>
          <a:ln>
            <a:noFill/>
          </a:ln>
          <a:effectLst>
            <a:softEdge rad="127000"/>
          </a:effectLst>
        </p:spPr>
      </p:pic>
    </p:spTree>
    <p:extLst>
      <p:ext uri="{BB962C8B-B14F-4D97-AF65-F5344CB8AC3E}">
        <p14:creationId xmlns:p14="http://schemas.microsoft.com/office/powerpoint/2010/main" val="208566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Functionality Demonstration (Profile Page)</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pic>
        <p:nvPicPr>
          <p:cNvPr id="2" name="profi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6800" y="914975"/>
            <a:ext cx="10058400" cy="5753100"/>
          </a:xfrm>
          <a:prstGeom prst="rect">
            <a:avLst/>
          </a:prstGeom>
        </p:spPr>
      </p:pic>
    </p:spTree>
    <p:extLst>
      <p:ext uri="{BB962C8B-B14F-4D97-AF65-F5344CB8AC3E}">
        <p14:creationId xmlns:p14="http://schemas.microsoft.com/office/powerpoint/2010/main" val="31195361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Functionality Demonstration (Carriages Page)</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pic>
        <p:nvPicPr>
          <p:cNvPr id="2" name="carriag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6800" y="1003772"/>
            <a:ext cx="10058400" cy="5753100"/>
          </a:xfrm>
          <a:prstGeom prst="rect">
            <a:avLst/>
          </a:prstGeom>
        </p:spPr>
      </p:pic>
    </p:spTree>
    <p:extLst>
      <p:ext uri="{BB962C8B-B14F-4D97-AF65-F5344CB8AC3E}">
        <p14:creationId xmlns:p14="http://schemas.microsoft.com/office/powerpoint/2010/main" val="4134052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Functionality Demonstration (Stations Page)</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pic>
        <p:nvPicPr>
          <p:cNvPr id="2" name="station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71424" y="914975"/>
            <a:ext cx="9649152" cy="5582460"/>
          </a:xfrm>
          <a:prstGeom prst="rect">
            <a:avLst/>
          </a:prstGeom>
        </p:spPr>
      </p:pic>
    </p:spTree>
    <p:extLst>
      <p:ext uri="{BB962C8B-B14F-4D97-AF65-F5344CB8AC3E}">
        <p14:creationId xmlns:p14="http://schemas.microsoft.com/office/powerpoint/2010/main" val="23568946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Functionality Demonstration (Routes Page)</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pic>
        <p:nvPicPr>
          <p:cNvPr id="2" name="rout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40015" y="1068884"/>
            <a:ext cx="9511969" cy="5440558"/>
          </a:xfrm>
          <a:prstGeom prst="rect">
            <a:avLst/>
          </a:prstGeom>
        </p:spPr>
      </p:pic>
    </p:spTree>
    <p:extLst>
      <p:ext uri="{BB962C8B-B14F-4D97-AF65-F5344CB8AC3E}">
        <p14:creationId xmlns:p14="http://schemas.microsoft.com/office/powerpoint/2010/main" val="26656920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Challenges and Solutions</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sp>
        <p:nvSpPr>
          <p:cNvPr id="2" name="Прямоугольник 1"/>
          <p:cNvSpPr/>
          <p:nvPr/>
        </p:nvSpPr>
        <p:spPr>
          <a:xfrm>
            <a:off x="579422" y="991358"/>
            <a:ext cx="11280617" cy="5563061"/>
          </a:xfrm>
          <a:prstGeom prst="rect">
            <a:avLst/>
          </a:prstGeom>
        </p:spPr>
        <p:txBody>
          <a:bodyPr wrap="square">
            <a:spAutoFit/>
          </a:bodyPr>
          <a:lstStyle/>
          <a:p>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During</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development</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process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team</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faced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several</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challenges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endPar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endPar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1450" b="1" dirty="0">
                <a:solidFill>
                  <a:schemeClr val="tx1">
                    <a:lumMod val="65000"/>
                    <a:lumOff val="35000"/>
                  </a:schemeClr>
                </a:solidFill>
                <a:latin typeface="Times New Roman" panose="02020603050405020304" pitchFamily="18" charset="0"/>
                <a:cs typeface="Times New Roman" panose="02020603050405020304" pitchFamily="18" charset="0"/>
              </a:rPr>
              <a:t>Conflicting Documentation Criteria:</a:t>
            </a:r>
            <a:r>
              <a:rPr lang="en-US" sz="1450" dirty="0">
                <a:solidFill>
                  <a:schemeClr val="tx1">
                    <a:lumMod val="65000"/>
                    <a:lumOff val="35000"/>
                  </a:schemeClr>
                </a:solidFill>
                <a:latin typeface="Times New Roman" panose="02020603050405020304" pitchFamily="18" charset="0"/>
                <a:cs typeface="Times New Roman" panose="02020603050405020304" pitchFamily="18" charset="0"/>
              </a:rPr>
              <a:t> At times, the criteria outlined in the documentation were inconsistent or contradictory, making it difficult to align development efforts with the specified requirements</a:t>
            </a:r>
            <a:r>
              <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q"/>
            </a:pPr>
            <a:endParaRPr lang="en-US" sz="1000" b="1" dirty="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1450" b="1" dirty="0" smtClean="0">
                <a:solidFill>
                  <a:schemeClr val="tx1">
                    <a:lumMod val="65000"/>
                    <a:lumOff val="35000"/>
                  </a:schemeClr>
                </a:solidFill>
                <a:latin typeface="Times New Roman" panose="02020603050405020304" pitchFamily="18" charset="0"/>
                <a:cs typeface="Times New Roman" panose="02020603050405020304" pitchFamily="18" charset="0"/>
              </a:rPr>
              <a:t>Solution</a:t>
            </a:r>
            <a:r>
              <a:rPr lang="en-US" sz="1450" b="1"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1450" dirty="0">
                <a:solidFill>
                  <a:schemeClr val="tx1">
                    <a:lumMod val="65000"/>
                    <a:lumOff val="35000"/>
                  </a:schemeClr>
                </a:solidFill>
                <a:latin typeface="Times New Roman" panose="02020603050405020304" pitchFamily="18" charset="0"/>
                <a:cs typeface="Times New Roman" panose="02020603050405020304" pitchFamily="18" charset="0"/>
              </a:rPr>
              <a:t> The team conducted regular reviews of the documentation and worked closely each other to clarify ambiguities and resolve conflicts, ensuring the development stayed on track with a unified understanding of the project goals.</a:t>
            </a:r>
            <a:endPar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1000" b="1" dirty="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Technical</a:t>
            </a:r>
            <a:r>
              <a:rPr lang="ru-RU" sz="145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Issues</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Complex</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technical</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problems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arose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such</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optimizing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application's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performance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managing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state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efficiently</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sz="100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Solution</a:t>
            </a:r>
            <a:r>
              <a:rPr lang="ru-RU" sz="145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DmitaN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Tech</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Lead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Trouvere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Senior</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Developer</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focused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on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resolving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these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technical</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issues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by</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implementing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advanced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Angular</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techniques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optimizing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state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management</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with</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NgRx</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endPar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sz="100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Component</a:t>
            </a:r>
            <a:r>
              <a:rPr lang="ru-RU" sz="145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Integration</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Ensuring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seamless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interaction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between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different</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components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while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maintaining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state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consistency</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across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application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was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challenge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endPar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sz="1000" dirty="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Solution</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Trouvere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took</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lead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in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managing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integration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of</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various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components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with</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Redux</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facilitating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smoother</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data</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flow</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state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management</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endPar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sz="1000" dirty="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Design</a:t>
            </a:r>
            <a:r>
              <a:rPr lang="ru-RU" sz="145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Consistency</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Keeping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consistent</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user-friendly</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design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throughout</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application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while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also</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ensuring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responsive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adaptive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UI</a:t>
            </a:r>
            <a:r>
              <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ü"/>
            </a:pPr>
            <a:endParaRPr lang="en-US" sz="1000" dirty="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ru-RU" sz="1450" b="1" dirty="0" err="1">
                <a:solidFill>
                  <a:schemeClr val="tx1">
                    <a:lumMod val="65000"/>
                    <a:lumOff val="35000"/>
                  </a:schemeClr>
                </a:solidFill>
                <a:latin typeface="Times New Roman" panose="02020603050405020304" pitchFamily="18" charset="0"/>
                <a:cs typeface="Times New Roman" panose="02020603050405020304" pitchFamily="18" charset="0"/>
              </a:rPr>
              <a:t>Solution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Lionna</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handled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design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user</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experience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leading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to</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cohesive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interface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design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which</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was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validated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through</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continuous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testing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endPar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sz="1000" dirty="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Visualization</a:t>
            </a:r>
            <a:r>
              <a:rPr lang="ru-RU" sz="145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Challenges</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Visualizing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complex</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data</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in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clear</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meaningful</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way</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endPar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sz="1000" dirty="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Solution</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Mireille0000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was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responsible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for</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system</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visualization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utilized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modern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libraries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to</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create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dynamic</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interactive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visual</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representations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57673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Conclusion</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sp>
        <p:nvSpPr>
          <p:cNvPr id="3" name="Прямоугольник 2"/>
          <p:cNvSpPr/>
          <p:nvPr/>
        </p:nvSpPr>
        <p:spPr>
          <a:xfrm>
            <a:off x="268585" y="1031087"/>
            <a:ext cx="11473759" cy="646331"/>
          </a:xfrm>
          <a:prstGeom prst="rect">
            <a:avLst/>
          </a:prstGeom>
        </p:spPr>
        <p:txBody>
          <a:bodyPr wrap="square">
            <a:spAutoFit/>
          </a:bodyPr>
          <a:lstStyle/>
          <a:p>
            <a:pPr indent="461963" algn="just"/>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project</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provided</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team</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with</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valuable</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experience</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in</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Angular</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development</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state</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management</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with</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NgRx</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collaboration</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using</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modern</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tools</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like</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GitHub</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Discord</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Team</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members</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enhanced</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their</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skills</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in</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managing</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technical</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issues</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integrating</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various</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components</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maintaining</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positive</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team</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atmosphere</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experience</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also</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deepened</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their</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understanding</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of</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frontend</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development</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design</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principles</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visualization</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techniques</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a:t>
            </a:r>
          </a:p>
        </p:txBody>
      </p:sp>
      <p:graphicFrame>
        <p:nvGraphicFramePr>
          <p:cNvPr id="5" name="Таблица 4"/>
          <p:cNvGraphicFramePr>
            <a:graphicFrameLocks noGrp="1"/>
          </p:cNvGraphicFramePr>
          <p:nvPr>
            <p:extLst>
              <p:ext uri="{D42A27DB-BD31-4B8C-83A1-F6EECF244321}">
                <p14:modId xmlns:p14="http://schemas.microsoft.com/office/powerpoint/2010/main" val="1470189484"/>
              </p:ext>
            </p:extLst>
          </p:nvPr>
        </p:nvGraphicFramePr>
        <p:xfrm>
          <a:off x="403380" y="2013857"/>
          <a:ext cx="11204168" cy="4038600"/>
        </p:xfrm>
        <a:graphic>
          <a:graphicData uri="http://schemas.openxmlformats.org/drawingml/2006/table">
            <a:tbl>
              <a:tblPr firstRow="1" bandRow="1">
                <a:tableStyleId>{C4B1156A-380E-4F78-BDF5-A606A8083BF9}</a:tableStyleId>
              </a:tblPr>
              <a:tblGrid>
                <a:gridCol w="2398883"/>
                <a:gridCol w="8805285"/>
              </a:tblGrid>
              <a:tr h="370840">
                <a:tc>
                  <a:txBody>
                    <a:bodyPr/>
                    <a:lstStyle/>
                    <a:p>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Enhanced</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Testing</a:t>
                      </a:r>
                      <a:endParaRPr lang="ru-RU" sz="1600" b="1"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Expand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testing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suite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by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integrating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additional</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automated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tests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such</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end-to-end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testing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using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Cypress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1100" b="0" dirty="0" smtClean="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370840">
                <a:tc>
                  <a:txBody>
                    <a:bodyPr/>
                    <a:lstStyle/>
                    <a:p>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Performance</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Optimization</a:t>
                      </a:r>
                      <a:endParaRPr lang="ru-RU" sz="1600" b="1"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Further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optimize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application's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performance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by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refining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use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of</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Angular's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Change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Detection</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Strategy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1100" b="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endParaRPr lang="ru-RU" sz="11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370840">
                <a:tc>
                  <a:txBody>
                    <a:bodyPr/>
                    <a:lstStyle/>
                    <a:p>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Additional</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Features</a:t>
                      </a:r>
                      <a:endParaRPr lang="ru-RU" sz="1600" b="1"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Introduce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new</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features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such</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advanced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search</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filtering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options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support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for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more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complex</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fare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structures</a:t>
                      </a:r>
                      <a:endParaRPr lang="ru-RU" sz="11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370840">
                <a:tc>
                  <a:txBody>
                    <a:bodyPr/>
                    <a:lstStyle/>
                    <a:p>
                      <a:r>
                        <a:rPr lang="en-US" sz="1600" b="1" dirty="0" smtClean="0">
                          <a:solidFill>
                            <a:schemeClr val="tx1">
                              <a:lumMod val="65000"/>
                              <a:lumOff val="35000"/>
                            </a:schemeClr>
                          </a:solidFill>
                          <a:latin typeface="Times New Roman" panose="02020603050405020304" pitchFamily="18" charset="0"/>
                          <a:cs typeface="Times New Roman" panose="02020603050405020304" pitchFamily="18" charset="0"/>
                        </a:rPr>
                        <a:t>B</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ooking</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Flexibility</a:t>
                      </a:r>
                      <a:endParaRPr lang="ru-RU" sz="1600" b="1"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Expand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booking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capability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to</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allow</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users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to</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reserve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multiple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tickets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in</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single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transaction</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Currently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system</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supports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reservation</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of</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only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one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ticket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per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booking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This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enhancement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will</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improve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user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convenience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by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enabling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selection</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of</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multiple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seats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once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streamlining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group</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bookings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offering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more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flexible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travel</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arrangements</a:t>
                      </a:r>
                      <a:endParaRPr lang="ru-RU" sz="11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370840">
                <a:tc>
                  <a:txBody>
                    <a:bodyPr/>
                    <a:lstStyle/>
                    <a:p>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Backend</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API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Optimization</a:t>
                      </a:r>
                      <a:endParaRPr lang="ru-RU" sz="1600" b="1"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Improve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backend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API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by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adding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functionality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for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paginated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data</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retrieval</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enhancing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performance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scalability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especially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for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large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datasets</a:t>
                      </a:r>
                      <a:endParaRPr lang="ru-RU" sz="11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370840">
                <a:tc>
                  <a:txBody>
                    <a:bodyPr/>
                    <a:lstStyle/>
                    <a:p>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Payment</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Integration</a:t>
                      </a:r>
                      <a:endParaRPr lang="ru-RU" sz="1600" b="1"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Implement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comprehensive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payment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system</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to</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facilitate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secure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seamless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transactions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directly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within</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application</a:t>
                      </a:r>
                      <a:endParaRPr lang="ru-RU" sz="11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370840">
                <a:tc>
                  <a:txBody>
                    <a:bodyPr/>
                    <a:lstStyle/>
                    <a:p>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Authorization</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System</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Improvements</a:t>
                      </a:r>
                      <a:endParaRPr lang="ru-RU" sz="1600" b="1"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Upgrade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authorization</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system</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to</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strengthen</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security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streamline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user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management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enhance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access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control</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for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different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user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roles</a:t>
                      </a:r>
                      <a:endParaRPr lang="ru-RU" sz="11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274160">
                <a:tc>
                  <a:txBody>
                    <a:bodyPr/>
                    <a:lstStyle/>
                    <a:p>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Error</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Handling</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Display</a:t>
                      </a:r>
                      <a:endParaRPr lang="ru-RU" sz="1600" b="1"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Improve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handling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display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of</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backend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errors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This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includes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ensuring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that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errors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from</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backend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are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correctly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captured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presented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to</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users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in</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clear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actionable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format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Enhanced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error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messages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will</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help</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users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understand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what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went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wrong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how</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to</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address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issues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improving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overall</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user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experience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system</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reliability</a:t>
                      </a:r>
                      <a:endParaRPr lang="ru-RU" sz="11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658147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50203" y="1943100"/>
            <a:ext cx="2971800" cy="2971800"/>
          </a:xfrm>
          <a:prstGeom prst="rect">
            <a:avLst/>
          </a:prstGeom>
        </p:spPr>
      </p:pic>
      <p:sp>
        <p:nvSpPr>
          <p:cNvPr id="6" name="Овал 5"/>
          <p:cNvSpPr/>
          <p:nvPr/>
        </p:nvSpPr>
        <p:spPr>
          <a:xfrm>
            <a:off x="6070603" y="2705100"/>
            <a:ext cx="1549400" cy="1549400"/>
          </a:xfrm>
          <a:prstGeom prst="ellipse">
            <a:avLst/>
          </a:prstGeom>
          <a:solidFill>
            <a:srgbClr val="E65347"/>
          </a:solidFill>
          <a:ln w="76200">
            <a:solidFill>
              <a:srgbClr val="615F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Times New Roman" panose="02020603050405020304" pitchFamily="18" charset="0"/>
              <a:cs typeface="Times New Roman" panose="02020603050405020304" pitchFamily="18" charset="0"/>
            </a:endParaRPr>
          </a:p>
        </p:txBody>
      </p:sp>
      <p:sp>
        <p:nvSpPr>
          <p:cNvPr id="7" name="Овал 6"/>
          <p:cNvSpPr/>
          <p:nvPr/>
        </p:nvSpPr>
        <p:spPr>
          <a:xfrm>
            <a:off x="3886203" y="2705100"/>
            <a:ext cx="1549400" cy="1549400"/>
          </a:xfrm>
          <a:prstGeom prst="ellipse">
            <a:avLst/>
          </a:prstGeom>
          <a:solidFill>
            <a:srgbClr val="E65347"/>
          </a:solidFill>
          <a:ln w="76200">
            <a:solidFill>
              <a:srgbClr val="615F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Times New Roman" panose="02020603050405020304" pitchFamily="18" charset="0"/>
              <a:cs typeface="Times New Roman" panose="02020603050405020304" pitchFamily="18" charset="0"/>
            </a:endParaRPr>
          </a:p>
        </p:txBody>
      </p:sp>
      <p:sp>
        <p:nvSpPr>
          <p:cNvPr id="8" name="Овал 7"/>
          <p:cNvSpPr/>
          <p:nvPr/>
        </p:nvSpPr>
        <p:spPr>
          <a:xfrm>
            <a:off x="1701803" y="2705100"/>
            <a:ext cx="1549400" cy="1549400"/>
          </a:xfrm>
          <a:prstGeom prst="ellipse">
            <a:avLst/>
          </a:prstGeom>
          <a:solidFill>
            <a:srgbClr val="E65347"/>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6070603" y="2876034"/>
            <a:ext cx="1511561" cy="461665"/>
          </a:xfrm>
          <a:prstGeom prst="rect">
            <a:avLst/>
          </a:prstGeom>
        </p:spPr>
        <p:txBody>
          <a:bodyPr wrap="square">
            <a:spAutoFit/>
          </a:bodyPr>
          <a:lstStyle/>
          <a:p>
            <a:pPr algn="ctr"/>
            <a:r>
              <a:rPr lang="en-US" sz="2400" b="1" i="0" dirty="0" smtClean="0">
                <a:solidFill>
                  <a:srgbClr val="F0F6FC"/>
                </a:solidFill>
                <a:effectLst/>
                <a:latin typeface="Times New Roman" panose="02020603050405020304" pitchFamily="18" charset="0"/>
                <a:cs typeface="Times New Roman" panose="02020603050405020304" pitchFamily="18" charset="0"/>
              </a:rPr>
              <a:t>DmitaN</a:t>
            </a:r>
            <a:endParaRPr lang="ru-RU" b="1" dirty="0">
              <a:latin typeface="Times New Roman" panose="02020603050405020304" pitchFamily="18" charset="0"/>
              <a:cs typeface="Times New Roman" panose="02020603050405020304" pitchFamily="18" charset="0"/>
            </a:endParaRPr>
          </a:p>
        </p:txBody>
      </p:sp>
      <p:sp>
        <p:nvSpPr>
          <p:cNvPr id="11" name="Прямоугольник 10"/>
          <p:cNvSpPr/>
          <p:nvPr/>
        </p:nvSpPr>
        <p:spPr>
          <a:xfrm>
            <a:off x="6077497" y="3367731"/>
            <a:ext cx="1535612" cy="338554"/>
          </a:xfrm>
          <a:prstGeom prst="rect">
            <a:avLst/>
          </a:prstGeom>
        </p:spPr>
        <p:txBody>
          <a:bodyPr wrap="none">
            <a:spAutoFit/>
          </a:bodyPr>
          <a:lstStyle/>
          <a:p>
            <a:pPr algn="ctr"/>
            <a:r>
              <a:rPr lang="en-US" sz="1600" b="0" i="0" dirty="0" smtClean="0">
                <a:solidFill>
                  <a:srgbClr val="F0F6FC"/>
                </a:solidFill>
                <a:effectLst/>
                <a:latin typeface="Times New Roman" panose="02020603050405020304" pitchFamily="18" charset="0"/>
                <a:cs typeface="Times New Roman" panose="02020603050405020304" pitchFamily="18" charset="0"/>
              </a:rPr>
              <a:t>Role: Tech Lead</a:t>
            </a:r>
            <a:endParaRPr lang="ru-RU" sz="1600" dirty="0">
              <a:latin typeface="Times New Roman" panose="02020603050405020304" pitchFamily="18" charset="0"/>
              <a:cs typeface="Times New Roman" panose="02020603050405020304" pitchFamily="18" charset="0"/>
            </a:endParaRPr>
          </a:p>
        </p:txBody>
      </p:sp>
      <p:sp>
        <p:nvSpPr>
          <p:cNvPr id="12" name="Прямоугольник 11"/>
          <p:cNvSpPr/>
          <p:nvPr/>
        </p:nvSpPr>
        <p:spPr>
          <a:xfrm>
            <a:off x="3970810" y="2876033"/>
            <a:ext cx="1380186" cy="461665"/>
          </a:xfrm>
          <a:prstGeom prst="rect">
            <a:avLst/>
          </a:prstGeom>
        </p:spPr>
        <p:txBody>
          <a:bodyPr wrap="none">
            <a:spAutoFit/>
          </a:bodyPr>
          <a:lstStyle/>
          <a:p>
            <a:r>
              <a:rPr lang="en-US" sz="2400" b="1" i="0" dirty="0" smtClean="0">
                <a:solidFill>
                  <a:srgbClr val="F0F6FC"/>
                </a:solidFill>
                <a:effectLst/>
                <a:latin typeface="Times New Roman" panose="02020603050405020304" pitchFamily="18" charset="0"/>
                <a:cs typeface="Times New Roman" panose="02020603050405020304" pitchFamily="18" charset="0"/>
              </a:rPr>
              <a:t>Trouvere</a:t>
            </a:r>
            <a:endParaRPr lang="ru-RU" b="1" dirty="0">
              <a:latin typeface="Times New Roman" panose="02020603050405020304" pitchFamily="18" charset="0"/>
              <a:cs typeface="Times New Roman" panose="02020603050405020304" pitchFamily="18" charset="0"/>
            </a:endParaRPr>
          </a:p>
        </p:txBody>
      </p:sp>
      <p:sp>
        <p:nvSpPr>
          <p:cNvPr id="13" name="Прямоугольник 12"/>
          <p:cNvSpPr/>
          <p:nvPr/>
        </p:nvSpPr>
        <p:spPr>
          <a:xfrm>
            <a:off x="3900204" y="3337698"/>
            <a:ext cx="1591600" cy="646331"/>
          </a:xfrm>
          <a:prstGeom prst="rect">
            <a:avLst/>
          </a:prstGeom>
        </p:spPr>
        <p:txBody>
          <a:bodyPr wrap="square">
            <a:spAutoFit/>
          </a:bodyPr>
          <a:lstStyle/>
          <a:p>
            <a:pPr algn="ctr"/>
            <a:r>
              <a:rPr lang="en-US" b="0" i="0" dirty="0" smtClean="0">
                <a:solidFill>
                  <a:srgbClr val="F0F6FC"/>
                </a:solidFill>
                <a:effectLst/>
                <a:latin typeface="Times New Roman" panose="02020603050405020304" pitchFamily="18" charset="0"/>
                <a:cs typeface="Times New Roman" panose="02020603050405020304" pitchFamily="18" charset="0"/>
              </a:rPr>
              <a:t>Role: Senior </a:t>
            </a:r>
          </a:p>
          <a:p>
            <a:pPr algn="ctr"/>
            <a:r>
              <a:rPr lang="en-US" b="0" i="0" dirty="0" smtClean="0">
                <a:solidFill>
                  <a:srgbClr val="F0F6FC"/>
                </a:solidFill>
                <a:effectLst/>
                <a:latin typeface="Times New Roman" panose="02020603050405020304" pitchFamily="18" charset="0"/>
                <a:cs typeface="Times New Roman" panose="02020603050405020304" pitchFamily="18" charset="0"/>
              </a:rPr>
              <a:t>Developer</a:t>
            </a:r>
            <a:endParaRPr lang="ru-RU" dirty="0">
              <a:latin typeface="Times New Roman" panose="02020603050405020304" pitchFamily="18" charset="0"/>
              <a:cs typeface="Times New Roman" panose="02020603050405020304" pitchFamily="18" charset="0"/>
            </a:endParaRPr>
          </a:p>
        </p:txBody>
      </p:sp>
      <p:sp>
        <p:nvSpPr>
          <p:cNvPr id="14" name="Прямоугольник 13"/>
          <p:cNvSpPr/>
          <p:nvPr/>
        </p:nvSpPr>
        <p:spPr>
          <a:xfrm>
            <a:off x="1677966" y="2921454"/>
            <a:ext cx="1573237" cy="461665"/>
          </a:xfrm>
          <a:prstGeom prst="rect">
            <a:avLst/>
          </a:prstGeom>
        </p:spPr>
        <p:txBody>
          <a:bodyPr wrap="square">
            <a:spAutoFit/>
          </a:bodyPr>
          <a:lstStyle/>
          <a:p>
            <a:pPr algn="ctr"/>
            <a:r>
              <a:rPr lang="en-US" sz="2400" b="1" dirty="0" err="1">
                <a:solidFill>
                  <a:schemeClr val="bg1"/>
                </a:solidFill>
                <a:latin typeface="Times New Roman" panose="02020603050405020304" pitchFamily="18" charset="0"/>
                <a:cs typeface="Times New Roman" panose="02020603050405020304" pitchFamily="18" charset="0"/>
              </a:rPr>
              <a:t>Lionna</a:t>
            </a:r>
            <a:endParaRPr lang="ru-RU" b="1" dirty="0">
              <a:solidFill>
                <a:schemeClr val="bg1"/>
              </a:solidFill>
              <a:latin typeface="Times New Roman" panose="02020603050405020304" pitchFamily="18" charset="0"/>
              <a:cs typeface="Times New Roman" panose="02020603050405020304" pitchFamily="18" charset="0"/>
            </a:endParaRPr>
          </a:p>
        </p:txBody>
      </p:sp>
      <p:sp>
        <p:nvSpPr>
          <p:cNvPr id="15" name="Прямоугольник 14"/>
          <p:cNvSpPr/>
          <p:nvPr/>
        </p:nvSpPr>
        <p:spPr>
          <a:xfrm>
            <a:off x="1715804" y="3383119"/>
            <a:ext cx="1591600" cy="646331"/>
          </a:xfrm>
          <a:prstGeom prst="rect">
            <a:avLst/>
          </a:prstGeom>
        </p:spPr>
        <p:txBody>
          <a:bodyPr wrap="square">
            <a:spAutoFit/>
          </a:bodyPr>
          <a:lstStyle/>
          <a:p>
            <a:pPr algn="ctr"/>
            <a:r>
              <a:rPr lang="en-US" b="0" i="0" dirty="0" smtClean="0">
                <a:solidFill>
                  <a:srgbClr val="F0F6FC"/>
                </a:solidFill>
                <a:effectLst/>
                <a:latin typeface="Times New Roman" panose="02020603050405020304" pitchFamily="18" charset="0"/>
                <a:cs typeface="Times New Roman" panose="02020603050405020304" pitchFamily="18" charset="0"/>
              </a:rPr>
              <a:t>Role: Lead</a:t>
            </a:r>
          </a:p>
          <a:p>
            <a:pPr algn="ctr"/>
            <a:r>
              <a:rPr lang="en-US" b="0" i="0" dirty="0" smtClean="0">
                <a:solidFill>
                  <a:srgbClr val="F0F6FC"/>
                </a:solidFill>
                <a:effectLst/>
                <a:latin typeface="Times New Roman" panose="02020603050405020304" pitchFamily="18" charset="0"/>
                <a:cs typeface="Times New Roman" panose="02020603050405020304" pitchFamily="18" charset="0"/>
              </a:rPr>
              <a:t>Developer</a:t>
            </a:r>
            <a:endParaRPr lang="ru-RU" dirty="0">
              <a:latin typeface="Times New Roman" panose="02020603050405020304" pitchFamily="18" charset="0"/>
              <a:cs typeface="Times New Roman" panose="02020603050405020304" pitchFamily="18" charset="0"/>
            </a:endParaRPr>
          </a:p>
        </p:txBody>
      </p:sp>
      <p:sp>
        <p:nvSpPr>
          <p:cNvPr id="18" name="Прямоугольник 17"/>
          <p:cNvSpPr/>
          <p:nvPr/>
        </p:nvSpPr>
        <p:spPr>
          <a:xfrm>
            <a:off x="0" y="145534"/>
            <a:ext cx="12192000" cy="769441"/>
          </a:xfrm>
          <a:prstGeom prst="rect">
            <a:avLst/>
          </a:prstGeom>
        </p:spPr>
        <p:txBody>
          <a:bodyPr wrap="square">
            <a:spAutoFit/>
          </a:bodyPr>
          <a:lstStyle/>
          <a:p>
            <a:pPr algn="ctr"/>
            <a:r>
              <a:rPr lang="en-US" sz="4400" b="1" i="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Team Member Contributions</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776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1250" tmFilter="0, 0; .2, .5; .8, .5; 1, 0"/>
                                        <p:tgtEl>
                                          <p:spTgt spid="5"/>
                                        </p:tgtEl>
                                      </p:cBhvr>
                                    </p:animEffect>
                                    <p:animScale>
                                      <p:cBhvr>
                                        <p:cTn id="7" dur="625" autoRev="1" fill="hold"/>
                                        <p:tgtEl>
                                          <p:spTgt spid="5"/>
                                        </p:tgtEl>
                                      </p:cBhvr>
                                      <p:by x="105000" y="105000"/>
                                    </p:animScale>
                                  </p:childTnLst>
                                </p:cTn>
                              </p:par>
                            </p:childTnLst>
                          </p:cTn>
                        </p:par>
                        <p:par>
                          <p:cTn id="8" fill="hold">
                            <p:stCondLst>
                              <p:cond delay="1250"/>
                            </p:stCondLst>
                            <p:childTnLst>
                              <p:par>
                                <p:cTn id="9" presetID="26" presetClass="emph" presetSubtype="0" fill="hold" grpId="0" nodeType="afterEffect">
                                  <p:stCondLst>
                                    <p:cond delay="0"/>
                                  </p:stCondLst>
                                  <p:childTnLst>
                                    <p:animEffect transition="out" filter="fade">
                                      <p:cBhvr>
                                        <p:cTn id="10" dur="1000" tmFilter="0, 0; .2, .5; .8, .5; 1, 0"/>
                                        <p:tgtEl>
                                          <p:spTgt spid="6"/>
                                        </p:tgtEl>
                                      </p:cBhvr>
                                    </p:animEffect>
                                    <p:animScale>
                                      <p:cBhvr>
                                        <p:cTn id="11" dur="500" autoRev="1" fill="hold"/>
                                        <p:tgtEl>
                                          <p:spTgt spid="6"/>
                                        </p:tgtEl>
                                      </p:cBhvr>
                                      <p:by x="105000" y="105000"/>
                                    </p:animScale>
                                  </p:childTnLst>
                                </p:cTn>
                              </p:par>
                              <p:par>
                                <p:cTn id="12" presetID="26" presetClass="emph" presetSubtype="0" fill="hold" grpId="0" nodeType="withEffect">
                                  <p:stCondLst>
                                    <p:cond delay="0"/>
                                  </p:stCondLst>
                                  <p:childTnLst>
                                    <p:animEffect transition="out" filter="fade">
                                      <p:cBhvr>
                                        <p:cTn id="13" dur="1000" tmFilter="0, 0; .2, .5; .8, .5; 1, 0"/>
                                        <p:tgtEl>
                                          <p:spTgt spid="10"/>
                                        </p:tgtEl>
                                      </p:cBhvr>
                                    </p:animEffect>
                                    <p:animScale>
                                      <p:cBhvr>
                                        <p:cTn id="14" dur="500" autoRev="1" fill="hold"/>
                                        <p:tgtEl>
                                          <p:spTgt spid="10"/>
                                        </p:tgtEl>
                                      </p:cBhvr>
                                      <p:by x="105000" y="105000"/>
                                    </p:animScale>
                                  </p:childTnLst>
                                </p:cTn>
                              </p:par>
                              <p:par>
                                <p:cTn id="15" presetID="26" presetClass="emph" presetSubtype="0" fill="hold" grpId="0" nodeType="withEffect">
                                  <p:stCondLst>
                                    <p:cond delay="0"/>
                                  </p:stCondLst>
                                  <p:childTnLst>
                                    <p:animEffect transition="out" filter="fade">
                                      <p:cBhvr>
                                        <p:cTn id="16" dur="1000" tmFilter="0, 0; .2, .5; .8, .5; 1, 0"/>
                                        <p:tgtEl>
                                          <p:spTgt spid="11"/>
                                        </p:tgtEl>
                                      </p:cBhvr>
                                    </p:animEffect>
                                    <p:animScale>
                                      <p:cBhvr>
                                        <p:cTn id="17" dur="500" autoRev="1" fill="hold"/>
                                        <p:tgtEl>
                                          <p:spTgt spid="11"/>
                                        </p:tgtEl>
                                      </p:cBhvr>
                                      <p:by x="105000" y="105000"/>
                                    </p:animScale>
                                  </p:childTnLst>
                                </p:cTn>
                              </p:par>
                            </p:childTnLst>
                          </p:cTn>
                        </p:par>
                        <p:par>
                          <p:cTn id="18" fill="hold">
                            <p:stCondLst>
                              <p:cond delay="2250"/>
                            </p:stCondLst>
                            <p:childTnLst>
                              <p:par>
                                <p:cTn id="19" presetID="26" presetClass="emph" presetSubtype="0" fill="hold" grpId="0" nodeType="afterEffect">
                                  <p:stCondLst>
                                    <p:cond delay="0"/>
                                  </p:stCondLst>
                                  <p:childTnLst>
                                    <p:animEffect transition="out" filter="fade">
                                      <p:cBhvr>
                                        <p:cTn id="20" dur="1000" tmFilter="0, 0; .2, .5; .8, .5; 1, 0"/>
                                        <p:tgtEl>
                                          <p:spTgt spid="7"/>
                                        </p:tgtEl>
                                      </p:cBhvr>
                                    </p:animEffect>
                                    <p:animScale>
                                      <p:cBhvr>
                                        <p:cTn id="21" dur="500" autoRev="1" fill="hold"/>
                                        <p:tgtEl>
                                          <p:spTgt spid="7"/>
                                        </p:tgtEl>
                                      </p:cBhvr>
                                      <p:by x="105000" y="105000"/>
                                    </p:animScale>
                                  </p:childTnLst>
                                </p:cTn>
                              </p:par>
                              <p:par>
                                <p:cTn id="22" presetID="26" presetClass="emph" presetSubtype="0" fill="hold" grpId="0" nodeType="withEffect">
                                  <p:stCondLst>
                                    <p:cond delay="0"/>
                                  </p:stCondLst>
                                  <p:childTnLst>
                                    <p:animEffect transition="out" filter="fade">
                                      <p:cBhvr>
                                        <p:cTn id="23" dur="1000" tmFilter="0, 0; .2, .5; .8, .5; 1, 0"/>
                                        <p:tgtEl>
                                          <p:spTgt spid="12"/>
                                        </p:tgtEl>
                                      </p:cBhvr>
                                    </p:animEffect>
                                    <p:animScale>
                                      <p:cBhvr>
                                        <p:cTn id="24" dur="500" autoRev="1" fill="hold"/>
                                        <p:tgtEl>
                                          <p:spTgt spid="12"/>
                                        </p:tgtEl>
                                      </p:cBhvr>
                                      <p:by x="105000" y="105000"/>
                                    </p:animScale>
                                  </p:childTnLst>
                                </p:cTn>
                              </p:par>
                              <p:par>
                                <p:cTn id="25" presetID="26" presetClass="emph" presetSubtype="0" fill="hold" grpId="0" nodeType="withEffect">
                                  <p:stCondLst>
                                    <p:cond delay="0"/>
                                  </p:stCondLst>
                                  <p:childTnLst>
                                    <p:animEffect transition="out" filter="fade">
                                      <p:cBhvr>
                                        <p:cTn id="26" dur="1000" tmFilter="0, 0; .2, .5; .8, .5; 1, 0"/>
                                        <p:tgtEl>
                                          <p:spTgt spid="13"/>
                                        </p:tgtEl>
                                      </p:cBhvr>
                                    </p:animEffect>
                                    <p:animScale>
                                      <p:cBhvr>
                                        <p:cTn id="27" dur="500" autoRev="1" fill="hold"/>
                                        <p:tgtEl>
                                          <p:spTgt spid="13"/>
                                        </p:tgtEl>
                                      </p:cBhvr>
                                      <p:by x="105000" y="105000"/>
                                    </p:animScale>
                                  </p:childTnLst>
                                </p:cTn>
                              </p:par>
                            </p:childTnLst>
                          </p:cTn>
                        </p:par>
                        <p:par>
                          <p:cTn id="28" fill="hold">
                            <p:stCondLst>
                              <p:cond delay="3250"/>
                            </p:stCondLst>
                            <p:childTnLst>
                              <p:par>
                                <p:cTn id="29" presetID="26" presetClass="emph" presetSubtype="0" fill="hold" grpId="0" nodeType="afterEffect">
                                  <p:stCondLst>
                                    <p:cond delay="0"/>
                                  </p:stCondLst>
                                  <p:childTnLst>
                                    <p:animEffect transition="out" filter="fade">
                                      <p:cBhvr>
                                        <p:cTn id="30" dur="1000" tmFilter="0, 0; .2, .5; .8, .5; 1, 0"/>
                                        <p:tgtEl>
                                          <p:spTgt spid="8"/>
                                        </p:tgtEl>
                                      </p:cBhvr>
                                    </p:animEffect>
                                    <p:animScale>
                                      <p:cBhvr>
                                        <p:cTn id="31" dur="500" autoRev="1" fill="hold"/>
                                        <p:tgtEl>
                                          <p:spTgt spid="8"/>
                                        </p:tgtEl>
                                      </p:cBhvr>
                                      <p:by x="105000" y="105000"/>
                                    </p:animScale>
                                  </p:childTnLst>
                                </p:cTn>
                              </p:par>
                              <p:par>
                                <p:cTn id="32" presetID="26" presetClass="emph" presetSubtype="0" fill="hold" grpId="0" nodeType="withEffect">
                                  <p:stCondLst>
                                    <p:cond delay="0"/>
                                  </p:stCondLst>
                                  <p:childTnLst>
                                    <p:animEffect transition="out" filter="fade">
                                      <p:cBhvr>
                                        <p:cTn id="33" dur="1000" tmFilter="0, 0; .2, .5; .8, .5; 1, 0"/>
                                        <p:tgtEl>
                                          <p:spTgt spid="14"/>
                                        </p:tgtEl>
                                      </p:cBhvr>
                                    </p:animEffect>
                                    <p:animScale>
                                      <p:cBhvr>
                                        <p:cTn id="34" dur="500" autoRev="1" fill="hold"/>
                                        <p:tgtEl>
                                          <p:spTgt spid="14"/>
                                        </p:tgtEl>
                                      </p:cBhvr>
                                      <p:by x="105000" y="105000"/>
                                    </p:animScale>
                                  </p:childTnLst>
                                </p:cTn>
                              </p:par>
                              <p:par>
                                <p:cTn id="35" presetID="26" presetClass="emph" presetSubtype="0" fill="hold" grpId="0" nodeType="withEffect">
                                  <p:stCondLst>
                                    <p:cond delay="0"/>
                                  </p:stCondLst>
                                  <p:childTnLst>
                                    <p:animEffect transition="out" filter="fade">
                                      <p:cBhvr>
                                        <p:cTn id="36" dur="1000" tmFilter="0, 0; .2, .5; .8, .5; 1, 0"/>
                                        <p:tgtEl>
                                          <p:spTgt spid="15"/>
                                        </p:tgtEl>
                                      </p:cBhvr>
                                    </p:animEffect>
                                    <p:animScale>
                                      <p:cBhvr>
                                        <p:cTn id="37" dur="50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p:bldP spid="11" grpId="0"/>
      <p:bldP spid="12" grpId="0"/>
      <p:bldP spid="13"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Teamwork</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pic>
        <p:nvPicPr>
          <p:cNvPr id="5122" name="Picture 2" descr="Download Google Meet Logo in SVG Vector or PNG File Format - Logo.wi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6651" y="3764144"/>
            <a:ext cx="1371702" cy="91446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discord logo png, discord icon transparent png 18930718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8676" y="2514290"/>
            <a:ext cx="1249854" cy="1249854"/>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GitHub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43" y="5163808"/>
            <a:ext cx="877422" cy="877422"/>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5334043" y="1212339"/>
            <a:ext cx="1816659" cy="1338828"/>
          </a:xfrm>
          <a:prstGeom prst="rect">
            <a:avLst/>
          </a:prstGeom>
          <a:ln>
            <a:solidFill>
              <a:srgbClr val="D34817"/>
            </a:solidFill>
            <a:prstDash val="dash"/>
          </a:ln>
        </p:spPr>
        <p:txBody>
          <a:bodyPr wrap="square">
            <a:spAutoFit/>
          </a:bodyPr>
          <a:lstStyle/>
          <a:p>
            <a:pPr algn="ctr"/>
            <a:r>
              <a:rPr lang="ru-RU" sz="1500" b="1" dirty="0" smtClean="0">
                <a:solidFill>
                  <a:schemeClr val="tx1">
                    <a:lumMod val="65000"/>
                    <a:lumOff val="35000"/>
                  </a:schemeClr>
                </a:solidFill>
                <a:latin typeface="Times New Roman" panose="02020603050405020304" pitchFamily="18" charset="0"/>
                <a:cs typeface="Times New Roman" panose="02020603050405020304" pitchFamily="18" charset="0"/>
              </a:rPr>
              <a:t>1.Task </a:t>
            </a:r>
            <a:r>
              <a:rPr lang="ru-RU" sz="1500" b="1" dirty="0" err="1" smtClean="0">
                <a:solidFill>
                  <a:schemeClr val="tx1">
                    <a:lumMod val="65000"/>
                    <a:lumOff val="35000"/>
                  </a:schemeClr>
                </a:solidFill>
                <a:latin typeface="Times New Roman" panose="02020603050405020304" pitchFamily="18" charset="0"/>
                <a:cs typeface="Times New Roman" panose="02020603050405020304" pitchFamily="18" charset="0"/>
              </a:rPr>
              <a:t>Management</a:t>
            </a:r>
            <a:endParaRPr lang="en-US" sz="1500" b="1"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endParaRPr lang="en-US" sz="1500" b="1" dirty="0">
              <a:latin typeface="Times New Roman" panose="02020603050405020304" pitchFamily="18" charset="0"/>
              <a:cs typeface="Times New Roman" panose="02020603050405020304" pitchFamily="18" charset="0"/>
            </a:endParaRPr>
          </a:p>
          <a:p>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We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used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shared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Google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Excel</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file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to</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register</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tasks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set</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priorities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assign</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team</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members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and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estimate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the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completion</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times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a:t>
            </a:r>
          </a:p>
        </p:txBody>
      </p:sp>
      <p:sp>
        <p:nvSpPr>
          <p:cNvPr id="14" name="Прямоугольник 13"/>
          <p:cNvSpPr/>
          <p:nvPr/>
        </p:nvSpPr>
        <p:spPr>
          <a:xfrm>
            <a:off x="5334043" y="3672732"/>
            <a:ext cx="1816659" cy="1107996"/>
          </a:xfrm>
          <a:prstGeom prst="rect">
            <a:avLst/>
          </a:prstGeom>
          <a:ln>
            <a:solidFill>
              <a:srgbClr val="D34817"/>
            </a:solidFill>
            <a:prstDash val="dash"/>
          </a:ln>
        </p:spPr>
        <p:txBody>
          <a:bodyPr wrap="square">
            <a:spAutoFit/>
          </a:bodyPr>
          <a:lstStyle/>
          <a:p>
            <a:pPr algn="ctr"/>
            <a:r>
              <a:rPr lang="ru-RU" sz="1500" b="1" dirty="0" smtClean="0">
                <a:solidFill>
                  <a:schemeClr val="tx1">
                    <a:lumMod val="65000"/>
                    <a:lumOff val="35000"/>
                  </a:schemeClr>
                </a:solidFill>
                <a:latin typeface="Times New Roman" panose="02020603050405020304" pitchFamily="18" charset="0"/>
                <a:cs typeface="Times New Roman" panose="02020603050405020304" pitchFamily="18" charset="0"/>
              </a:rPr>
              <a:t>3.</a:t>
            </a:r>
            <a:r>
              <a:rPr lang="en-US" sz="15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500" b="1" dirty="0" err="1" smtClean="0">
                <a:solidFill>
                  <a:schemeClr val="tx1">
                    <a:lumMod val="65000"/>
                    <a:lumOff val="35000"/>
                  </a:schemeClr>
                </a:solidFill>
                <a:latin typeface="Times New Roman" panose="02020603050405020304" pitchFamily="18" charset="0"/>
                <a:cs typeface="Times New Roman" panose="02020603050405020304" pitchFamily="18" charset="0"/>
              </a:rPr>
              <a:t>Meetings</a:t>
            </a:r>
            <a:endParaRPr lang="en-US" sz="1500" b="1"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algn="ctr"/>
            <a:endParaRPr lang="ru-RU" sz="1500" b="1" dirty="0" smtClean="0">
              <a:latin typeface="Times New Roman" panose="02020603050405020304" pitchFamily="18" charset="0"/>
              <a:cs typeface="Times New Roman" panose="02020603050405020304" pitchFamily="18" charset="0"/>
            </a:endParaRPr>
          </a:p>
          <a:p>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We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held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regular</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meetings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on</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Google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Meet</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every</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few</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days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to</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discuss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progress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address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issues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and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plan</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upcoming</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tasks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a:t>
            </a:r>
          </a:p>
        </p:txBody>
      </p:sp>
      <p:sp>
        <p:nvSpPr>
          <p:cNvPr id="13" name="Прямоугольник 12"/>
          <p:cNvSpPr/>
          <p:nvPr/>
        </p:nvSpPr>
        <p:spPr>
          <a:xfrm>
            <a:off x="6479624" y="2632615"/>
            <a:ext cx="1817404" cy="969496"/>
          </a:xfrm>
          <a:prstGeom prst="rect">
            <a:avLst/>
          </a:prstGeom>
          <a:solidFill>
            <a:schemeClr val="bg1"/>
          </a:solidFill>
          <a:ln>
            <a:solidFill>
              <a:srgbClr val="D34817"/>
            </a:solidFill>
            <a:prstDash val="dash"/>
          </a:ln>
        </p:spPr>
        <p:txBody>
          <a:bodyPr wrap="square">
            <a:spAutoFit/>
          </a:bodyPr>
          <a:lstStyle/>
          <a:p>
            <a:pPr algn="ctr"/>
            <a:r>
              <a:rPr lang="ru-RU" sz="1500" b="1" dirty="0" smtClean="0">
                <a:solidFill>
                  <a:schemeClr val="tx1">
                    <a:lumMod val="65000"/>
                    <a:lumOff val="35000"/>
                  </a:schemeClr>
                </a:solidFill>
                <a:latin typeface="Times New Roman" panose="02020603050405020304" pitchFamily="18" charset="0"/>
                <a:cs typeface="Times New Roman" panose="02020603050405020304" pitchFamily="18" charset="0"/>
              </a:rPr>
              <a:t>2.</a:t>
            </a:r>
            <a:r>
              <a:rPr lang="en-US" sz="15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500" b="1" dirty="0" err="1" smtClean="0">
                <a:solidFill>
                  <a:schemeClr val="tx1">
                    <a:lumMod val="65000"/>
                    <a:lumOff val="35000"/>
                  </a:schemeClr>
                </a:solidFill>
                <a:latin typeface="Times New Roman" panose="02020603050405020304" pitchFamily="18" charset="0"/>
                <a:cs typeface="Times New Roman" panose="02020603050405020304" pitchFamily="18" charset="0"/>
              </a:rPr>
              <a:t>Discussions</a:t>
            </a:r>
            <a:endParaRPr lang="en-US" sz="1500" b="1"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algn="ctr"/>
            <a:endParaRPr lang="ru-RU" sz="1500" b="1" dirty="0" smtClean="0">
              <a:latin typeface="Times New Roman" panose="02020603050405020304" pitchFamily="18" charset="0"/>
              <a:cs typeface="Times New Roman" panose="02020603050405020304" pitchFamily="18" charset="0"/>
            </a:endParaRPr>
          </a:p>
          <a:p>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All</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discussions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and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quick</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communication</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were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managed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in</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dedicated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Discord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channel</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a:t>
            </a:r>
          </a:p>
        </p:txBody>
      </p:sp>
      <p:sp>
        <p:nvSpPr>
          <p:cNvPr id="15" name="Прямоугольник 14"/>
          <p:cNvSpPr/>
          <p:nvPr/>
        </p:nvSpPr>
        <p:spPr>
          <a:xfrm>
            <a:off x="6479805" y="4863855"/>
            <a:ext cx="1817223" cy="1477328"/>
          </a:xfrm>
          <a:prstGeom prst="rect">
            <a:avLst/>
          </a:prstGeom>
          <a:solidFill>
            <a:schemeClr val="bg1"/>
          </a:solidFill>
          <a:ln>
            <a:solidFill>
              <a:srgbClr val="D34817"/>
            </a:solidFill>
            <a:prstDash val="dash"/>
          </a:ln>
        </p:spPr>
        <p:txBody>
          <a:bodyPr wrap="square">
            <a:spAutoFit/>
          </a:bodyPr>
          <a:lstStyle/>
          <a:p>
            <a:pPr algn="ctr"/>
            <a:r>
              <a:rPr lang="ru-RU" sz="1500" b="1" dirty="0" smtClean="0">
                <a:solidFill>
                  <a:schemeClr val="tx1">
                    <a:lumMod val="65000"/>
                    <a:lumOff val="35000"/>
                  </a:schemeClr>
                </a:solidFill>
                <a:latin typeface="Times New Roman" panose="02020603050405020304" pitchFamily="18" charset="0"/>
                <a:cs typeface="Times New Roman" panose="02020603050405020304" pitchFamily="18" charset="0"/>
              </a:rPr>
              <a:t>4.</a:t>
            </a:r>
            <a:r>
              <a:rPr lang="en-US" sz="15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500" b="1" dirty="0" err="1" smtClean="0">
                <a:solidFill>
                  <a:schemeClr val="tx1">
                    <a:lumMod val="65000"/>
                    <a:lumOff val="35000"/>
                  </a:schemeClr>
                </a:solidFill>
                <a:latin typeface="Times New Roman" panose="02020603050405020304" pitchFamily="18" charset="0"/>
                <a:cs typeface="Times New Roman" panose="02020603050405020304" pitchFamily="18" charset="0"/>
              </a:rPr>
              <a:t>Code</a:t>
            </a:r>
            <a:r>
              <a:rPr lang="ru-RU" sz="15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500" b="1" dirty="0" err="1" smtClean="0">
                <a:solidFill>
                  <a:schemeClr val="tx1">
                    <a:lumMod val="65000"/>
                    <a:lumOff val="35000"/>
                  </a:schemeClr>
                </a:solidFill>
                <a:latin typeface="Times New Roman" panose="02020603050405020304" pitchFamily="18" charset="0"/>
                <a:cs typeface="Times New Roman" panose="02020603050405020304" pitchFamily="18" charset="0"/>
              </a:rPr>
              <a:t>Collaboration</a:t>
            </a:r>
            <a:endParaRPr lang="en-US" sz="1500" b="1"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algn="ctr"/>
            <a:endParaRPr lang="ru-RU" sz="1500" b="1" dirty="0" smtClean="0">
              <a:latin typeface="Times New Roman" panose="02020603050405020304" pitchFamily="18" charset="0"/>
              <a:cs typeface="Times New Roman" panose="02020603050405020304" pitchFamily="18" charset="0"/>
            </a:endParaRPr>
          </a:p>
          <a:p>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All</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code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contributions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were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made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through</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pull</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requests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on</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GitHub</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followed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by</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thorough</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code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reviews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to</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maintain</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quality</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and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ensure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consistency</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across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the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project</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a:t>
            </a:r>
            <a:endParaRPr lang="ru-RU" sz="9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1026" name="Picture 2" descr="Plik:Microsoft Excel 2013-2019 logo.svg – Wikipedia, wolna encyklopedi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88516" y="1491774"/>
            <a:ext cx="808512" cy="763011"/>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p:cNvPicPr>
            <a:picLocks noChangeAspect="1"/>
          </p:cNvPicPr>
          <p:nvPr/>
        </p:nvPicPr>
        <p:blipFill rotWithShape="1">
          <a:blip r:embed="rId6"/>
          <a:srcRect t="728"/>
          <a:stretch/>
        </p:blipFill>
        <p:spPr>
          <a:xfrm>
            <a:off x="410093" y="1212339"/>
            <a:ext cx="4442587" cy="5128844"/>
          </a:xfrm>
          <a:prstGeom prst="rect">
            <a:avLst/>
          </a:prstGeom>
        </p:spPr>
      </p:pic>
      <p:pic>
        <p:nvPicPr>
          <p:cNvPr id="6" name="Рисунок 5"/>
          <p:cNvPicPr>
            <a:picLocks noChangeAspect="1"/>
          </p:cNvPicPr>
          <p:nvPr/>
        </p:nvPicPr>
        <p:blipFill>
          <a:blip r:embed="rId7"/>
          <a:stretch>
            <a:fillRect/>
          </a:stretch>
        </p:blipFill>
        <p:spPr>
          <a:xfrm>
            <a:off x="8692102" y="1212339"/>
            <a:ext cx="2473807" cy="5128844"/>
          </a:xfrm>
          <a:prstGeom prst="rect">
            <a:avLst/>
          </a:prstGeom>
        </p:spPr>
      </p:pic>
    </p:spTree>
    <p:extLst>
      <p:ext uri="{BB962C8B-B14F-4D97-AF65-F5344CB8AC3E}">
        <p14:creationId xmlns:p14="http://schemas.microsoft.com/office/powerpoint/2010/main" val="18704361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Project overview</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sp>
        <p:nvSpPr>
          <p:cNvPr id="2" name="Прямоугольник 1"/>
          <p:cNvSpPr/>
          <p:nvPr/>
        </p:nvSpPr>
        <p:spPr>
          <a:xfrm>
            <a:off x="884222" y="1048033"/>
            <a:ext cx="5996412" cy="1754326"/>
          </a:xfrm>
          <a:prstGeom prst="rect">
            <a:avLst/>
          </a:prstGeom>
        </p:spPr>
        <p:txBody>
          <a:bodyPr wrap="square">
            <a:spAutoFit/>
          </a:bodyPr>
          <a:lstStyle/>
          <a:p>
            <a:r>
              <a:rPr lang="en-US" dirty="0">
                <a:solidFill>
                  <a:schemeClr val="tx1">
                    <a:lumMod val="65000"/>
                    <a:lumOff val="35000"/>
                  </a:schemeClr>
                </a:solidFill>
                <a:latin typeface="Times New Roman" panose="02020603050405020304" pitchFamily="18" charset="0"/>
                <a:cs typeface="Times New Roman" panose="02020603050405020304" pitchFamily="18" charset="0"/>
              </a:rPr>
              <a:t>The project is a comprehensive train ticket booking system designed to facilitate the management and reservation of train journeys. It provides users with an intuitive platform to search for rides, view detailed trip information, and book seats. Additionally, the system supports various user roles, including regular users and managers, each with distinct functionalities.</a:t>
            </a:r>
            <a:endParaRPr lang="ru-RU"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3" name="Рисунок 2"/>
          <p:cNvPicPr>
            <a:picLocks noChangeAspect="1"/>
          </p:cNvPicPr>
          <p:nvPr/>
        </p:nvPicPr>
        <p:blipFill>
          <a:blip r:embed="rId2"/>
          <a:stretch>
            <a:fillRect/>
          </a:stretch>
        </p:blipFill>
        <p:spPr>
          <a:xfrm>
            <a:off x="7233719" y="1048033"/>
            <a:ext cx="4431610" cy="2437738"/>
          </a:xfrm>
          <a:prstGeom prst="rect">
            <a:avLst/>
          </a:prstGeom>
          <a:ln>
            <a:noFill/>
          </a:ln>
          <a:effectLst>
            <a:outerShdw blurRad="292100" dist="139700" dir="2700000" algn="tl" rotWithShape="0">
              <a:srgbClr val="333333">
                <a:alpha val="65000"/>
              </a:srgbClr>
            </a:outerShdw>
          </a:effectLst>
        </p:spPr>
      </p:pic>
      <p:pic>
        <p:nvPicPr>
          <p:cNvPr id="5" name="Рисунок 4"/>
          <p:cNvPicPr>
            <a:picLocks noChangeAspect="1"/>
          </p:cNvPicPr>
          <p:nvPr/>
        </p:nvPicPr>
        <p:blipFill>
          <a:blip r:embed="rId3"/>
          <a:stretch>
            <a:fillRect/>
          </a:stretch>
        </p:blipFill>
        <p:spPr>
          <a:xfrm>
            <a:off x="884222" y="3485771"/>
            <a:ext cx="6349497" cy="2719147"/>
          </a:xfrm>
          <a:prstGeom prst="rect">
            <a:avLst/>
          </a:prstGeom>
          <a:ln>
            <a:noFill/>
          </a:ln>
          <a:effectLst>
            <a:outerShdw blurRad="292100" dist="139700" dir="2700000" algn="tl" rotWithShape="0">
              <a:srgbClr val="333333">
                <a:alpha val="65000"/>
              </a:srgbClr>
            </a:outerShdw>
          </a:effectLst>
        </p:spPr>
      </p:pic>
      <p:sp>
        <p:nvSpPr>
          <p:cNvPr id="8" name="Прямоугольник 7"/>
          <p:cNvSpPr/>
          <p:nvPr/>
        </p:nvSpPr>
        <p:spPr>
          <a:xfrm>
            <a:off x="7401208" y="3968181"/>
            <a:ext cx="3816036" cy="1200329"/>
          </a:xfrm>
          <a:prstGeom prst="rect">
            <a:avLst/>
          </a:prstGeom>
        </p:spPr>
        <p:txBody>
          <a:bodyPr wrap="square">
            <a:spAutoFit/>
          </a:bodyPr>
          <a:lstStyle/>
          <a:p>
            <a:r>
              <a:rPr lang="en-US" dirty="0" smtClean="0">
                <a:solidFill>
                  <a:schemeClr val="tx1">
                    <a:lumMod val="65000"/>
                    <a:lumOff val="35000"/>
                  </a:schemeClr>
                </a:solidFill>
                <a:latin typeface="Times New Roman" panose="02020603050405020304" pitchFamily="18" charset="0"/>
                <a:cs typeface="Times New Roman" panose="02020603050405020304" pitchFamily="18" charset="0"/>
              </a:rPr>
              <a:t>Additionally</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the system supports various user roles, including regular users and managers, each with distinct functionalities.</a:t>
            </a:r>
            <a:endParaRPr lang="ru-RU"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90325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Architecture</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198" y="1221887"/>
            <a:ext cx="11509603" cy="4662865"/>
          </a:xfrm>
          <a:prstGeom prst="rect">
            <a:avLst/>
          </a:prstGeom>
        </p:spPr>
      </p:pic>
    </p:spTree>
    <p:extLst>
      <p:ext uri="{BB962C8B-B14F-4D97-AF65-F5344CB8AC3E}">
        <p14:creationId xmlns:p14="http://schemas.microsoft.com/office/powerpoint/2010/main" val="14143850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Technical Details</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sp>
        <p:nvSpPr>
          <p:cNvPr id="3" name="Прямоугольник 2"/>
          <p:cNvSpPr/>
          <p:nvPr/>
        </p:nvSpPr>
        <p:spPr>
          <a:xfrm>
            <a:off x="673100" y="989637"/>
            <a:ext cx="11010900" cy="5632311"/>
          </a:xfrm>
          <a:prstGeom prst="rect">
            <a:avLst/>
          </a:prstGeom>
        </p:spPr>
        <p:txBody>
          <a:bodyPr wrap="square">
            <a:spAutoFit/>
          </a:bodyPr>
          <a:lstStyle/>
          <a:p>
            <a:pPr marL="342900" indent="-342900">
              <a:lnSpc>
                <a:spcPct val="150000"/>
              </a:lnSpc>
              <a:buFont typeface="Wingdings" panose="05000000000000000000" pitchFamily="2" charset="2"/>
              <a:buChar char="ü"/>
            </a:pPr>
            <a:r>
              <a:rPr lang="ru-RU" sz="2000" dirty="0" err="1" smtClean="0">
                <a:solidFill>
                  <a:schemeClr val="tx1">
                    <a:lumMod val="65000"/>
                    <a:lumOff val="35000"/>
                  </a:schemeClr>
                </a:solidFill>
                <a:latin typeface="Times New Roman" panose="02020603050405020304" pitchFamily="18" charset="0"/>
                <a:cs typeface="Times New Roman" panose="02020603050405020304" pitchFamily="18" charset="0"/>
              </a:rPr>
              <a:t>Frontend</a:t>
            </a:r>
            <a:r>
              <a:rPr lang="ru-RU" sz="200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2000" dirty="0" err="1" smtClean="0">
                <a:solidFill>
                  <a:schemeClr val="tx1">
                    <a:lumMod val="65000"/>
                    <a:lumOff val="35000"/>
                  </a:schemeClr>
                </a:solidFill>
                <a:latin typeface="Times New Roman" panose="02020603050405020304" pitchFamily="18" charset="0"/>
                <a:cs typeface="Times New Roman" panose="02020603050405020304" pitchFamily="18" charset="0"/>
              </a:rPr>
              <a:t>Framework</a:t>
            </a:r>
            <a:r>
              <a:rPr lang="ru-RU" sz="200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2000" i="1" dirty="0" err="1" smtClean="0">
                <a:solidFill>
                  <a:schemeClr val="tx1">
                    <a:lumMod val="65000"/>
                    <a:lumOff val="35000"/>
                  </a:schemeClr>
                </a:solidFill>
                <a:latin typeface="Times New Roman" panose="02020603050405020304" pitchFamily="18" charset="0"/>
                <a:cs typeface="Times New Roman" panose="02020603050405020304" pitchFamily="18" charset="0"/>
              </a:rPr>
              <a:t>Angular</a:t>
            </a:r>
            <a:r>
              <a:rPr lang="ru-RU" sz="2000" i="1" dirty="0" smtClean="0">
                <a:solidFill>
                  <a:schemeClr val="tx1">
                    <a:lumMod val="65000"/>
                    <a:lumOff val="35000"/>
                  </a:schemeClr>
                </a:solidFill>
                <a:latin typeface="Times New Roman" panose="02020603050405020304" pitchFamily="18" charset="0"/>
                <a:cs typeface="Times New Roman" panose="02020603050405020304" pitchFamily="18" charset="0"/>
              </a:rPr>
              <a:t> 18</a:t>
            </a:r>
            <a:endParaRPr lang="en-US" sz="2000" i="1"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ü"/>
            </a:pPr>
            <a:r>
              <a:rPr lang="ru-RU" sz="2000" dirty="0" err="1" smtClean="0">
                <a:solidFill>
                  <a:schemeClr val="tx1">
                    <a:lumMod val="65000"/>
                    <a:lumOff val="35000"/>
                  </a:schemeClr>
                </a:solidFill>
                <a:latin typeface="Times New Roman" panose="02020603050405020304" pitchFamily="18" charset="0"/>
                <a:cs typeface="Times New Roman" panose="02020603050405020304" pitchFamily="18" charset="0"/>
              </a:rPr>
              <a:t>Backend</a:t>
            </a:r>
            <a:r>
              <a:rPr lang="ru-RU" sz="200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2000" dirty="0" err="1" smtClean="0">
                <a:solidFill>
                  <a:schemeClr val="tx1">
                    <a:lumMod val="65000"/>
                    <a:lumOff val="35000"/>
                  </a:schemeClr>
                </a:solidFill>
                <a:latin typeface="Times New Roman" panose="02020603050405020304" pitchFamily="18" charset="0"/>
                <a:cs typeface="Times New Roman" panose="02020603050405020304" pitchFamily="18" charset="0"/>
              </a:rPr>
              <a:t>Version</a:t>
            </a:r>
            <a:r>
              <a:rPr lang="ru-RU" sz="2000" dirty="0" smtClean="0">
                <a:solidFill>
                  <a:schemeClr val="tx1">
                    <a:lumMod val="65000"/>
                    <a:lumOff val="35000"/>
                  </a:schemeClr>
                </a:solidFill>
                <a:latin typeface="Times New Roman" panose="02020603050405020304" pitchFamily="18" charset="0"/>
                <a:cs typeface="Times New Roman" panose="02020603050405020304" pitchFamily="18" charset="0"/>
              </a:rPr>
              <a:t> 11 </a:t>
            </a:r>
            <a:r>
              <a:rPr lang="ru-RU" sz="2000" dirty="0" err="1" smtClean="0">
                <a:solidFill>
                  <a:schemeClr val="tx1">
                    <a:lumMod val="65000"/>
                    <a:lumOff val="35000"/>
                  </a:schemeClr>
                </a:solidFill>
                <a:latin typeface="Times New Roman" panose="02020603050405020304" pitchFamily="18" charset="0"/>
                <a:cs typeface="Times New Roman" panose="02020603050405020304" pitchFamily="18" charset="0"/>
              </a:rPr>
              <a:t>of</a:t>
            </a:r>
            <a:r>
              <a:rPr lang="ru-RU" sz="200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2000" i="1" dirty="0" smtClean="0">
                <a:solidFill>
                  <a:schemeClr val="tx1">
                    <a:lumMod val="65000"/>
                    <a:lumOff val="35000"/>
                  </a:schemeClr>
                </a:solidFill>
                <a:latin typeface="Times New Roman" panose="02020603050405020304" pitchFamily="18" charset="0"/>
                <a:cs typeface="Times New Roman" panose="02020603050405020304" pitchFamily="18" charset="0"/>
              </a:rPr>
              <a:t>`@</a:t>
            </a:r>
            <a:r>
              <a:rPr lang="ru-RU" sz="2000" i="1" dirty="0" err="1" smtClean="0">
                <a:solidFill>
                  <a:schemeClr val="tx1">
                    <a:lumMod val="65000"/>
                    <a:lumOff val="35000"/>
                  </a:schemeClr>
                </a:solidFill>
                <a:latin typeface="Times New Roman" panose="02020603050405020304" pitchFamily="18" charset="0"/>
                <a:cs typeface="Times New Roman" panose="02020603050405020304" pitchFamily="18" charset="0"/>
              </a:rPr>
              <a:t>planess</a:t>
            </a:r>
            <a:r>
              <a:rPr lang="ru-RU" sz="2000" i="1" dirty="0" smtClean="0">
                <a:solidFill>
                  <a:schemeClr val="tx1">
                    <a:lumMod val="65000"/>
                    <a:lumOff val="35000"/>
                  </a:schemeClr>
                </a:solidFill>
                <a:latin typeface="Times New Roman" panose="02020603050405020304" pitchFamily="18" charset="0"/>
                <a:cs typeface="Times New Roman" panose="02020603050405020304" pitchFamily="18" charset="0"/>
              </a:rPr>
              <a:t>/</a:t>
            </a:r>
            <a:r>
              <a:rPr lang="ru-RU" sz="2000" i="1" dirty="0" err="1" smtClean="0">
                <a:solidFill>
                  <a:schemeClr val="tx1">
                    <a:lumMod val="65000"/>
                    <a:lumOff val="35000"/>
                  </a:schemeClr>
                </a:solidFill>
                <a:latin typeface="Times New Roman" panose="02020603050405020304" pitchFamily="18" charset="0"/>
                <a:cs typeface="Times New Roman" panose="02020603050405020304" pitchFamily="18" charset="0"/>
              </a:rPr>
              <a:t>train</a:t>
            </a:r>
            <a:r>
              <a:rPr lang="ru-RU" sz="2000" i="1" dirty="0" smtClean="0">
                <a:solidFill>
                  <a:schemeClr val="tx1">
                    <a:lumMod val="65000"/>
                    <a:lumOff val="35000"/>
                  </a:schemeClr>
                </a:solidFill>
                <a:latin typeface="Times New Roman" panose="02020603050405020304" pitchFamily="18" charset="0"/>
                <a:cs typeface="Times New Roman" panose="02020603050405020304" pitchFamily="18" charset="0"/>
              </a:rPr>
              <a:t>-a-</a:t>
            </a:r>
            <a:r>
              <a:rPr lang="ru-RU" sz="2000" i="1" dirty="0" err="1" smtClean="0">
                <a:solidFill>
                  <a:schemeClr val="tx1">
                    <a:lumMod val="65000"/>
                    <a:lumOff val="35000"/>
                  </a:schemeClr>
                </a:solidFill>
                <a:latin typeface="Times New Roman" panose="02020603050405020304" pitchFamily="18" charset="0"/>
                <a:cs typeface="Times New Roman" panose="02020603050405020304" pitchFamily="18" charset="0"/>
              </a:rPr>
              <a:t>backend</a:t>
            </a:r>
            <a:r>
              <a:rPr lang="ru-RU" sz="2000" i="1" dirty="0" smtClean="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2000" i="1"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ü"/>
            </a:pPr>
            <a:r>
              <a:rPr lang="en-US" sz="2000" dirty="0" smtClean="0">
                <a:solidFill>
                  <a:schemeClr val="tx1">
                    <a:lumMod val="65000"/>
                    <a:lumOff val="35000"/>
                  </a:schemeClr>
                </a:solidFill>
                <a:latin typeface="Times New Roman" panose="02020603050405020304" pitchFamily="18" charset="0"/>
                <a:cs typeface="Times New Roman" panose="02020603050405020304" pitchFamily="18" charset="0"/>
              </a:rPr>
              <a:t>An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Angular wrapper for the </a:t>
            </a:r>
            <a:r>
              <a:rPr lang="en-US" sz="2000" dirty="0" smtClean="0">
                <a:solidFill>
                  <a:schemeClr val="tx1">
                    <a:lumMod val="65000"/>
                    <a:lumOff val="35000"/>
                  </a:schemeClr>
                </a:solidFill>
                <a:latin typeface="Times New Roman" panose="02020603050405020304" pitchFamily="18" charset="0"/>
                <a:cs typeface="Times New Roman" panose="02020603050405020304" pitchFamily="18" charset="0"/>
              </a:rPr>
              <a:t>Leaflet map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library: @</a:t>
            </a:r>
            <a:r>
              <a:rPr lang="en-US" sz="2000" dirty="0" err="1" smtClean="0">
                <a:solidFill>
                  <a:schemeClr val="tx1">
                    <a:lumMod val="65000"/>
                    <a:lumOff val="35000"/>
                  </a:schemeClr>
                </a:solidFill>
                <a:latin typeface="Times New Roman" panose="02020603050405020304" pitchFamily="18" charset="0"/>
                <a:cs typeface="Times New Roman" panose="02020603050405020304" pitchFamily="18" charset="0"/>
              </a:rPr>
              <a:t>asymmetrik</a:t>
            </a:r>
            <a:r>
              <a:rPr lang="en-US" sz="2000" dirty="0" smtClean="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err="1" smtClean="0">
                <a:solidFill>
                  <a:schemeClr val="tx1">
                    <a:lumMod val="65000"/>
                    <a:lumOff val="35000"/>
                  </a:schemeClr>
                </a:solidFill>
                <a:latin typeface="Times New Roman" panose="02020603050405020304" pitchFamily="18" charset="0"/>
                <a:cs typeface="Times New Roman" panose="02020603050405020304" pitchFamily="18" charset="0"/>
              </a:rPr>
              <a:t>ngx</a:t>
            </a:r>
            <a:r>
              <a:rPr lang="en-US" sz="2000" dirty="0" smtClean="0">
                <a:solidFill>
                  <a:schemeClr val="tx1">
                    <a:lumMod val="65000"/>
                    <a:lumOff val="35000"/>
                  </a:schemeClr>
                </a:solidFill>
                <a:latin typeface="Times New Roman" panose="02020603050405020304" pitchFamily="18" charset="0"/>
                <a:cs typeface="Times New Roman" panose="02020603050405020304" pitchFamily="18" charset="0"/>
              </a:rPr>
              <a:t>-leaflet</a:t>
            </a:r>
          </a:p>
          <a:p>
            <a:pPr marL="342900" indent="-342900">
              <a:lnSpc>
                <a:spcPct val="150000"/>
              </a:lnSpc>
              <a:buFont typeface="Wingdings" panose="05000000000000000000" pitchFamily="2" charset="2"/>
              <a:buChar char="ü"/>
            </a:pP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 set of libraries for state management in applications: @</a:t>
            </a:r>
            <a:r>
              <a:rPr lang="en-US" sz="2000" dirty="0" err="1">
                <a:solidFill>
                  <a:schemeClr val="tx1">
                    <a:lumMod val="65000"/>
                    <a:lumOff val="35000"/>
                  </a:schemeClr>
                </a:solidFill>
                <a:latin typeface="Times New Roman" panose="02020603050405020304" pitchFamily="18" charset="0"/>
                <a:cs typeface="Times New Roman" panose="02020603050405020304" pitchFamily="18" charset="0"/>
              </a:rPr>
              <a:t>ngrx</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/effects, @</a:t>
            </a:r>
            <a:r>
              <a:rPr lang="en-US" sz="2000" dirty="0" err="1">
                <a:solidFill>
                  <a:schemeClr val="tx1">
                    <a:lumMod val="65000"/>
                    <a:lumOff val="35000"/>
                  </a:schemeClr>
                </a:solidFill>
                <a:latin typeface="Times New Roman" panose="02020603050405020304" pitchFamily="18" charset="0"/>
                <a:cs typeface="Times New Roman" panose="02020603050405020304" pitchFamily="18" charset="0"/>
              </a:rPr>
              <a:t>ngrx</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/operators, @</a:t>
            </a:r>
            <a:r>
              <a:rPr lang="en-US" sz="2000" dirty="0" err="1">
                <a:solidFill>
                  <a:schemeClr val="tx1">
                    <a:lumMod val="65000"/>
                    <a:lumOff val="35000"/>
                  </a:schemeClr>
                </a:solidFill>
                <a:latin typeface="Times New Roman" panose="02020603050405020304" pitchFamily="18" charset="0"/>
                <a:cs typeface="Times New Roman" panose="02020603050405020304" pitchFamily="18" charset="0"/>
              </a:rPr>
              <a:t>ngrx</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/store, @</a:t>
            </a:r>
            <a:r>
              <a:rPr lang="en-US" sz="2000" dirty="0" err="1" smtClean="0">
                <a:solidFill>
                  <a:schemeClr val="tx1">
                    <a:lumMod val="65000"/>
                    <a:lumOff val="35000"/>
                  </a:schemeClr>
                </a:solidFill>
                <a:latin typeface="Times New Roman" panose="02020603050405020304" pitchFamily="18" charset="0"/>
                <a:cs typeface="Times New Roman" panose="02020603050405020304" pitchFamily="18" charset="0"/>
              </a:rPr>
              <a:t>ngrx</a:t>
            </a:r>
            <a:r>
              <a:rPr lang="en-US" sz="2000" dirty="0" smtClean="0">
                <a:solidFill>
                  <a:schemeClr val="tx1">
                    <a:lumMod val="65000"/>
                    <a:lumOff val="35000"/>
                  </a:schemeClr>
                </a:solidFill>
                <a:latin typeface="Times New Roman" panose="02020603050405020304" pitchFamily="18" charset="0"/>
                <a:cs typeface="Times New Roman" panose="02020603050405020304" pitchFamily="18" charset="0"/>
              </a:rPr>
              <a:t>/store-</a:t>
            </a:r>
            <a:r>
              <a:rPr lang="en-US" sz="2000" dirty="0" err="1" smtClean="0">
                <a:solidFill>
                  <a:schemeClr val="tx1">
                    <a:lumMod val="65000"/>
                    <a:lumOff val="35000"/>
                  </a:schemeClr>
                </a:solidFill>
                <a:latin typeface="Times New Roman" panose="02020603050405020304" pitchFamily="18" charset="0"/>
                <a:cs typeface="Times New Roman" panose="02020603050405020304" pitchFamily="18" charset="0"/>
              </a:rPr>
              <a:t>devtools</a:t>
            </a:r>
            <a:endParaRPr lang="en-US" sz="200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ü"/>
            </a:pP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Libraries for managing translations and asynchronously loading localization files:@</a:t>
            </a:r>
            <a:r>
              <a:rPr lang="en-US" sz="2000" dirty="0" err="1">
                <a:solidFill>
                  <a:schemeClr val="tx1">
                    <a:lumMod val="65000"/>
                    <a:lumOff val="35000"/>
                  </a:schemeClr>
                </a:solidFill>
                <a:latin typeface="Times New Roman" panose="02020603050405020304" pitchFamily="18" charset="0"/>
                <a:cs typeface="Times New Roman" panose="02020603050405020304" pitchFamily="18" charset="0"/>
              </a:rPr>
              <a:t>ngx</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-translate/core, @</a:t>
            </a:r>
            <a:r>
              <a:rPr lang="en-US" sz="2000" dirty="0" err="1" smtClean="0">
                <a:solidFill>
                  <a:schemeClr val="tx1">
                    <a:lumMod val="65000"/>
                    <a:lumOff val="35000"/>
                  </a:schemeClr>
                </a:solidFill>
                <a:latin typeface="Times New Roman" panose="02020603050405020304" pitchFamily="18" charset="0"/>
                <a:cs typeface="Times New Roman" panose="02020603050405020304" pitchFamily="18" charset="0"/>
              </a:rPr>
              <a:t>ngx</a:t>
            </a:r>
            <a:r>
              <a:rPr lang="en-US" sz="2000" dirty="0" smtClean="0">
                <a:solidFill>
                  <a:schemeClr val="tx1">
                    <a:lumMod val="65000"/>
                    <a:lumOff val="35000"/>
                  </a:schemeClr>
                </a:solidFill>
                <a:latin typeface="Times New Roman" panose="02020603050405020304" pitchFamily="18" charset="0"/>
                <a:cs typeface="Times New Roman" panose="02020603050405020304" pitchFamily="18" charset="0"/>
              </a:rPr>
              <a:t>-translate/http-loader</a:t>
            </a:r>
          </a:p>
          <a:p>
            <a:pPr marL="342900" indent="-342900">
              <a:lnSpc>
                <a:spcPct val="150000"/>
              </a:lnSpc>
              <a:buFont typeface="Wingdings" panose="05000000000000000000" pitchFamily="2" charset="2"/>
              <a:buChar char="ü"/>
            </a:pP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 set of </a:t>
            </a:r>
            <a:r>
              <a:rPr lang="en-US" sz="2000" dirty="0" err="1">
                <a:solidFill>
                  <a:schemeClr val="tx1">
                    <a:lumMod val="65000"/>
                    <a:lumOff val="35000"/>
                  </a:schemeClr>
                </a:solidFill>
                <a:latin typeface="Times New Roman" panose="02020603050405020304" pitchFamily="18" charset="0"/>
                <a:cs typeface="Times New Roman" panose="02020603050405020304" pitchFamily="18" charset="0"/>
              </a:rPr>
              <a:t>ESLint</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 plugins for checking Angular code and templates for compliance with standards: @angular-</a:t>
            </a:r>
            <a:r>
              <a:rPr lang="en-US" sz="2000" dirty="0" err="1">
                <a:solidFill>
                  <a:schemeClr val="tx1">
                    <a:lumMod val="65000"/>
                    <a:lumOff val="35000"/>
                  </a:schemeClr>
                </a:solidFill>
                <a:latin typeface="Times New Roman" panose="02020603050405020304" pitchFamily="18" charset="0"/>
                <a:cs typeface="Times New Roman" panose="02020603050405020304" pitchFamily="18" charset="0"/>
              </a:rPr>
              <a:t>eslint</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err="1">
                <a:solidFill>
                  <a:schemeClr val="tx1">
                    <a:lumMod val="65000"/>
                    <a:lumOff val="35000"/>
                  </a:schemeClr>
                </a:solidFill>
                <a:latin typeface="Times New Roman" panose="02020603050405020304" pitchFamily="18" charset="0"/>
                <a:cs typeface="Times New Roman" panose="02020603050405020304" pitchFamily="18" charset="0"/>
              </a:rPr>
              <a:t>eslint</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-plugin, @angular-</a:t>
            </a:r>
            <a:r>
              <a:rPr lang="en-US" sz="2000" dirty="0" err="1">
                <a:solidFill>
                  <a:schemeClr val="tx1">
                    <a:lumMod val="65000"/>
                    <a:lumOff val="35000"/>
                  </a:schemeClr>
                </a:solidFill>
                <a:latin typeface="Times New Roman" panose="02020603050405020304" pitchFamily="18" charset="0"/>
                <a:cs typeface="Times New Roman" panose="02020603050405020304" pitchFamily="18" charset="0"/>
              </a:rPr>
              <a:t>eslint</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err="1">
                <a:solidFill>
                  <a:schemeClr val="tx1">
                    <a:lumMod val="65000"/>
                    <a:lumOff val="35000"/>
                  </a:schemeClr>
                </a:solidFill>
                <a:latin typeface="Times New Roman" panose="02020603050405020304" pitchFamily="18" charset="0"/>
                <a:cs typeface="Times New Roman" panose="02020603050405020304" pitchFamily="18" charset="0"/>
              </a:rPr>
              <a:t>eslint</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-plugin-template, @</a:t>
            </a:r>
            <a:r>
              <a:rPr lang="en-US" sz="2000" dirty="0" smtClean="0">
                <a:solidFill>
                  <a:schemeClr val="tx1">
                    <a:lumMod val="65000"/>
                    <a:lumOff val="35000"/>
                  </a:schemeClr>
                </a:solidFill>
                <a:latin typeface="Times New Roman" panose="02020603050405020304" pitchFamily="18" charset="0"/>
                <a:cs typeface="Times New Roman" panose="02020603050405020304" pitchFamily="18" charset="0"/>
              </a:rPr>
              <a:t>angular-</a:t>
            </a:r>
            <a:r>
              <a:rPr lang="en-US" sz="2000" dirty="0" err="1" smtClean="0">
                <a:solidFill>
                  <a:schemeClr val="tx1">
                    <a:lumMod val="65000"/>
                    <a:lumOff val="35000"/>
                  </a:schemeClr>
                </a:solidFill>
                <a:latin typeface="Times New Roman" panose="02020603050405020304" pitchFamily="18" charset="0"/>
                <a:cs typeface="Times New Roman" panose="02020603050405020304" pitchFamily="18" charset="0"/>
              </a:rPr>
              <a:t>eslint</a:t>
            </a:r>
            <a:r>
              <a:rPr lang="en-US" sz="2000" dirty="0" smtClean="0">
                <a:solidFill>
                  <a:schemeClr val="tx1">
                    <a:lumMod val="65000"/>
                    <a:lumOff val="35000"/>
                  </a:schemeClr>
                </a:solidFill>
                <a:latin typeface="Times New Roman" panose="02020603050405020304" pitchFamily="18" charset="0"/>
                <a:cs typeface="Times New Roman" panose="02020603050405020304" pitchFamily="18" charset="0"/>
              </a:rPr>
              <a:t>/template-parser</a:t>
            </a:r>
          </a:p>
          <a:p>
            <a:pPr marL="342900" indent="-342900">
              <a:lnSpc>
                <a:spcPct val="150000"/>
              </a:lnSpc>
              <a:buFont typeface="Wingdings" panose="05000000000000000000" pitchFamily="2" charset="2"/>
              <a:buChar char="ü"/>
            </a:pP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 tool for setting up </a:t>
            </a:r>
            <a:r>
              <a:rPr lang="en-US" sz="2000" dirty="0" err="1">
                <a:solidFill>
                  <a:schemeClr val="tx1">
                    <a:lumMod val="65000"/>
                    <a:lumOff val="35000"/>
                  </a:schemeClr>
                </a:solidFill>
                <a:latin typeface="Times New Roman" panose="02020603050405020304" pitchFamily="18" charset="0"/>
                <a:cs typeface="Times New Roman" panose="02020603050405020304" pitchFamily="18" charset="0"/>
              </a:rPr>
              <a:t>Git</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 hooks: </a:t>
            </a:r>
            <a:r>
              <a:rPr lang="en-US" sz="2000" dirty="0" smtClean="0">
                <a:solidFill>
                  <a:schemeClr val="tx1">
                    <a:lumMod val="65000"/>
                    <a:lumOff val="35000"/>
                  </a:schemeClr>
                </a:solidFill>
                <a:latin typeface="Times New Roman" panose="02020603050405020304" pitchFamily="18" charset="0"/>
                <a:cs typeface="Times New Roman" panose="02020603050405020304" pitchFamily="18" charset="0"/>
              </a:rPr>
              <a:t>husky</a:t>
            </a:r>
          </a:p>
          <a:p>
            <a:pPr marL="342900" indent="-342900">
              <a:lnSpc>
                <a:spcPct val="150000"/>
              </a:lnSpc>
              <a:buFont typeface="Wingdings" panose="05000000000000000000" pitchFamily="2" charset="2"/>
              <a:buChar char="ü"/>
            </a:pP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 framework for testing JavaScript and </a:t>
            </a:r>
            <a:r>
              <a:rPr lang="en-US" sz="2000" dirty="0" err="1">
                <a:solidFill>
                  <a:schemeClr val="tx1">
                    <a:lumMod val="65000"/>
                    <a:lumOff val="35000"/>
                  </a:schemeClr>
                </a:solidFill>
                <a:latin typeface="Times New Roman" panose="02020603050405020304" pitchFamily="18" charset="0"/>
                <a:cs typeface="Times New Roman" panose="02020603050405020304" pitchFamily="18" charset="0"/>
              </a:rPr>
              <a:t>TypeScript</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2000" dirty="0" smtClean="0">
                <a:solidFill>
                  <a:schemeClr val="tx1">
                    <a:lumMod val="65000"/>
                    <a:lumOff val="35000"/>
                  </a:schemeClr>
                </a:solidFill>
                <a:latin typeface="Times New Roman" panose="02020603050405020304" pitchFamily="18" charset="0"/>
                <a:cs typeface="Times New Roman" panose="02020603050405020304" pitchFamily="18" charset="0"/>
              </a:rPr>
              <a:t>code: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jest, </a:t>
            </a:r>
            <a:r>
              <a:rPr lang="en-US" sz="2000" dirty="0" smtClean="0">
                <a:solidFill>
                  <a:schemeClr val="tx1">
                    <a:lumMod val="65000"/>
                    <a:lumOff val="35000"/>
                  </a:schemeClr>
                </a:solidFill>
                <a:latin typeface="Times New Roman" panose="02020603050405020304" pitchFamily="18" charset="0"/>
                <a:cs typeface="Times New Roman" panose="02020603050405020304" pitchFamily="18" charset="0"/>
              </a:rPr>
              <a:t>jest-preset-angular</a:t>
            </a:r>
          </a:p>
          <a:p>
            <a:pPr marL="342900" indent="-342900">
              <a:lnSpc>
                <a:spcPct val="150000"/>
              </a:lnSpc>
              <a:buFont typeface="Wingdings" panose="05000000000000000000" pitchFamily="2" charset="2"/>
              <a:buChar char="ü"/>
            </a:pP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 tool for automatic code </a:t>
            </a:r>
            <a:r>
              <a:rPr lang="en-US" sz="2000" dirty="0" smtClean="0">
                <a:solidFill>
                  <a:schemeClr val="tx1">
                    <a:lumMod val="65000"/>
                    <a:lumOff val="35000"/>
                  </a:schemeClr>
                </a:solidFill>
                <a:latin typeface="Times New Roman" panose="02020603050405020304" pitchFamily="18" charset="0"/>
                <a:cs typeface="Times New Roman" panose="02020603050405020304" pitchFamily="18" charset="0"/>
              </a:rPr>
              <a:t>formatting: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prettier</a:t>
            </a:r>
            <a:endParaRPr lang="en-US" sz="2000" dirty="0" smtClean="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37572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Technical description</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sp>
        <p:nvSpPr>
          <p:cNvPr id="2" name="Прямоугольник 1"/>
          <p:cNvSpPr/>
          <p:nvPr/>
        </p:nvSpPr>
        <p:spPr>
          <a:xfrm>
            <a:off x="730312" y="1158285"/>
            <a:ext cx="5462257" cy="5078313"/>
          </a:xfrm>
          <a:prstGeom prst="rect">
            <a:avLst/>
          </a:prstGeom>
          <a:ln w="19050">
            <a:solidFill>
              <a:srgbClr val="C00000"/>
            </a:solidFill>
            <a:prstDash val="sysDash"/>
          </a:ln>
        </p:spPr>
        <p:style>
          <a:lnRef idx="2">
            <a:schemeClr val="accent4"/>
          </a:lnRef>
          <a:fillRef idx="1">
            <a:schemeClr val="lt1"/>
          </a:fillRef>
          <a:effectRef idx="0">
            <a:schemeClr val="accent4"/>
          </a:effectRef>
          <a:fontRef idx="minor">
            <a:schemeClr val="dk1"/>
          </a:fontRef>
        </p:style>
        <p:txBody>
          <a:bodyPr wrap="square">
            <a:spAutoFit/>
          </a:bodyPr>
          <a:lstStyle/>
          <a:p>
            <a:r>
              <a:rPr lang="en-US" b="1" dirty="0">
                <a:solidFill>
                  <a:schemeClr val="tx1">
                    <a:lumMod val="65000"/>
                    <a:lumOff val="35000"/>
                  </a:schemeClr>
                </a:solidFill>
              </a:rPr>
              <a:t>Lazy loading: </a:t>
            </a:r>
            <a:r>
              <a:rPr lang="en-US" dirty="0">
                <a:solidFill>
                  <a:schemeClr val="tx1">
                    <a:lumMod val="65000"/>
                    <a:lumOff val="35000"/>
                  </a:schemeClr>
                </a:solidFill>
              </a:rPr>
              <a:t>Modules are loaded on demand, reducing the initial load time of the application</a:t>
            </a:r>
            <a:r>
              <a:rPr lang="en-US" dirty="0" smtClean="0">
                <a:solidFill>
                  <a:schemeClr val="tx1">
                    <a:lumMod val="65000"/>
                    <a:lumOff val="35000"/>
                  </a:schemeClr>
                </a:solidFill>
              </a:rPr>
              <a:t>.</a:t>
            </a:r>
            <a:endParaRPr lang="ru-RU" dirty="0" smtClean="0">
              <a:solidFill>
                <a:schemeClr val="tx1">
                  <a:lumMod val="65000"/>
                  <a:lumOff val="35000"/>
                </a:schemeClr>
              </a:solidFill>
            </a:endParaRPr>
          </a:p>
          <a:p>
            <a:endParaRPr lang="en-US" b="1" dirty="0">
              <a:solidFill>
                <a:schemeClr val="tx1">
                  <a:lumMod val="65000"/>
                  <a:lumOff val="35000"/>
                </a:schemeClr>
              </a:solidFill>
            </a:endParaRPr>
          </a:p>
          <a:p>
            <a:r>
              <a:rPr lang="en-US" b="1" dirty="0">
                <a:solidFill>
                  <a:schemeClr val="tx1">
                    <a:lumMod val="65000"/>
                    <a:lumOff val="35000"/>
                  </a:schemeClr>
                </a:solidFill>
              </a:rPr>
              <a:t>Guards: </a:t>
            </a:r>
            <a:r>
              <a:rPr lang="en-US" dirty="0">
                <a:solidFill>
                  <a:schemeClr val="tx1">
                    <a:lumMod val="65000"/>
                    <a:lumOff val="35000"/>
                  </a:schemeClr>
                </a:solidFill>
              </a:rPr>
              <a:t>Guards are used to protect routes and check access permissions before loading</a:t>
            </a:r>
            <a:r>
              <a:rPr lang="en-US" dirty="0" smtClean="0">
                <a:solidFill>
                  <a:schemeClr val="tx1">
                    <a:lumMod val="65000"/>
                    <a:lumOff val="35000"/>
                  </a:schemeClr>
                </a:solidFill>
              </a:rPr>
              <a:t>.</a:t>
            </a:r>
            <a:endParaRPr lang="ru-RU" dirty="0">
              <a:solidFill>
                <a:schemeClr val="tx1">
                  <a:lumMod val="65000"/>
                  <a:lumOff val="35000"/>
                </a:schemeClr>
              </a:solidFill>
            </a:endParaRPr>
          </a:p>
          <a:p>
            <a:endParaRPr lang="ru-RU" b="1" dirty="0" smtClean="0">
              <a:solidFill>
                <a:schemeClr val="tx1">
                  <a:lumMod val="65000"/>
                  <a:lumOff val="35000"/>
                </a:schemeClr>
              </a:solidFill>
            </a:endParaRPr>
          </a:p>
          <a:p>
            <a:r>
              <a:rPr lang="en-US" b="1" dirty="0">
                <a:solidFill>
                  <a:schemeClr val="tx1">
                    <a:lumMod val="65000"/>
                    <a:lumOff val="35000"/>
                  </a:schemeClr>
                </a:solidFill>
              </a:rPr>
              <a:t>State Management</a:t>
            </a:r>
            <a:r>
              <a:rPr lang="en-US" dirty="0">
                <a:solidFill>
                  <a:schemeClr val="tx1">
                    <a:lumMod val="65000"/>
                    <a:lumOff val="35000"/>
                  </a:schemeClr>
                </a:solidFill>
              </a:rPr>
              <a:t>: Use Angular services and state management libraries to handle application state and data flow. </a:t>
            </a:r>
            <a:endParaRPr lang="ru-RU" dirty="0">
              <a:solidFill>
                <a:schemeClr val="tx1">
                  <a:lumMod val="65000"/>
                  <a:lumOff val="35000"/>
                </a:schemeClr>
              </a:solidFill>
            </a:endParaRPr>
          </a:p>
          <a:p>
            <a:endParaRPr lang="en-US" dirty="0" smtClean="0">
              <a:solidFill>
                <a:schemeClr val="tx1">
                  <a:lumMod val="65000"/>
                  <a:lumOff val="35000"/>
                </a:schemeClr>
              </a:solidFill>
            </a:endParaRPr>
          </a:p>
          <a:p>
            <a:r>
              <a:rPr lang="en-US" b="1" dirty="0" smtClean="0">
                <a:solidFill>
                  <a:schemeClr val="tx1">
                    <a:lumMod val="65000"/>
                    <a:lumOff val="35000"/>
                  </a:schemeClr>
                </a:solidFill>
              </a:rPr>
              <a:t>Routing</a:t>
            </a:r>
            <a:r>
              <a:rPr lang="en-US" dirty="0" smtClean="0">
                <a:solidFill>
                  <a:schemeClr val="tx1">
                    <a:lumMod val="65000"/>
                    <a:lumOff val="35000"/>
                  </a:schemeClr>
                </a:solidFill>
              </a:rPr>
              <a:t>: </a:t>
            </a:r>
            <a:r>
              <a:rPr lang="en-US" dirty="0">
                <a:solidFill>
                  <a:schemeClr val="tx1">
                    <a:lumMod val="65000"/>
                    <a:lumOff val="35000"/>
                  </a:schemeClr>
                </a:solidFill>
              </a:rPr>
              <a:t>Implement Angular routing to handle navigation between different pages. </a:t>
            </a:r>
            <a:endParaRPr lang="en-US" dirty="0" smtClean="0">
              <a:solidFill>
                <a:schemeClr val="tx1">
                  <a:lumMod val="65000"/>
                  <a:lumOff val="35000"/>
                </a:schemeClr>
              </a:solidFill>
            </a:endParaRPr>
          </a:p>
          <a:p>
            <a:endParaRPr lang="en-US" dirty="0" smtClean="0">
              <a:solidFill>
                <a:schemeClr val="tx1">
                  <a:lumMod val="65000"/>
                  <a:lumOff val="35000"/>
                </a:schemeClr>
              </a:solidFill>
            </a:endParaRPr>
          </a:p>
          <a:p>
            <a:r>
              <a:rPr lang="en-US" b="1" dirty="0" err="1" smtClean="0">
                <a:solidFill>
                  <a:schemeClr val="tx1">
                    <a:lumMod val="65000"/>
                    <a:lumOff val="35000"/>
                  </a:schemeClr>
                </a:solidFill>
              </a:rPr>
              <a:t>Git</a:t>
            </a:r>
            <a:r>
              <a:rPr lang="en-US" b="1" dirty="0" smtClean="0">
                <a:solidFill>
                  <a:schemeClr val="tx1">
                    <a:lumMod val="65000"/>
                    <a:lumOff val="35000"/>
                  </a:schemeClr>
                </a:solidFill>
              </a:rPr>
              <a:t> </a:t>
            </a:r>
            <a:r>
              <a:rPr lang="en-US" b="1" dirty="0">
                <a:solidFill>
                  <a:schemeClr val="tx1">
                    <a:lumMod val="65000"/>
                    <a:lumOff val="35000"/>
                  </a:schemeClr>
                </a:solidFill>
              </a:rPr>
              <a:t>Hooks with Husky</a:t>
            </a:r>
            <a:r>
              <a:rPr lang="en-US" dirty="0">
                <a:solidFill>
                  <a:schemeClr val="tx1">
                    <a:lumMod val="65000"/>
                    <a:lumOff val="35000"/>
                  </a:schemeClr>
                </a:solidFill>
              </a:rPr>
              <a:t>: To automate code checks before </a:t>
            </a:r>
            <a:r>
              <a:rPr lang="en-US" dirty="0" smtClean="0">
                <a:solidFill>
                  <a:schemeClr val="tx1">
                    <a:lumMod val="65000"/>
                    <a:lumOff val="35000"/>
                  </a:schemeClr>
                </a:solidFill>
              </a:rPr>
              <a:t>commits</a:t>
            </a:r>
          </a:p>
          <a:p>
            <a:endParaRPr lang="en-US" dirty="0">
              <a:solidFill>
                <a:schemeClr val="tx1">
                  <a:lumMod val="65000"/>
                  <a:lumOff val="35000"/>
                </a:schemeClr>
              </a:solidFill>
            </a:endParaRPr>
          </a:p>
          <a:p>
            <a:r>
              <a:rPr lang="en-US" b="1" dirty="0">
                <a:solidFill>
                  <a:schemeClr val="tx1">
                    <a:lumMod val="65000"/>
                    <a:lumOff val="35000"/>
                  </a:schemeClr>
                </a:solidFill>
              </a:rPr>
              <a:t>Code Style and </a:t>
            </a:r>
            <a:r>
              <a:rPr lang="en-US" b="1" dirty="0" err="1" smtClean="0">
                <a:solidFill>
                  <a:schemeClr val="tx1">
                    <a:lumMod val="65000"/>
                    <a:lumOff val="35000"/>
                  </a:schemeClr>
                </a:solidFill>
              </a:rPr>
              <a:t>Linting</a:t>
            </a:r>
            <a:r>
              <a:rPr lang="en-US" b="1" dirty="0">
                <a:solidFill>
                  <a:schemeClr val="tx1">
                    <a:lumMod val="65000"/>
                    <a:lumOff val="35000"/>
                  </a:schemeClr>
                </a:solidFill>
              </a:rPr>
              <a:t>: </a:t>
            </a:r>
            <a:r>
              <a:rPr lang="en-US" dirty="0">
                <a:solidFill>
                  <a:schemeClr val="tx1">
                    <a:lumMod val="65000"/>
                    <a:lumOff val="35000"/>
                  </a:schemeClr>
                </a:solidFill>
              </a:rPr>
              <a:t>The project maintains code quality and style using </a:t>
            </a:r>
            <a:r>
              <a:rPr lang="en-US" dirty="0" err="1">
                <a:solidFill>
                  <a:schemeClr val="tx1">
                    <a:lumMod val="65000"/>
                    <a:lumOff val="35000"/>
                  </a:schemeClr>
                </a:solidFill>
              </a:rPr>
              <a:t>ESLint</a:t>
            </a:r>
            <a:r>
              <a:rPr lang="en-US" dirty="0">
                <a:solidFill>
                  <a:schemeClr val="tx1">
                    <a:lumMod val="65000"/>
                    <a:lumOff val="35000"/>
                  </a:schemeClr>
                </a:solidFill>
              </a:rPr>
              <a:t> </a:t>
            </a:r>
            <a:r>
              <a:rPr lang="en-US">
                <a:solidFill>
                  <a:schemeClr val="tx1">
                    <a:lumMod val="65000"/>
                    <a:lumOff val="35000"/>
                  </a:schemeClr>
                </a:solidFill>
              </a:rPr>
              <a:t>and </a:t>
            </a:r>
            <a:r>
              <a:rPr lang="en-US" smtClean="0">
                <a:solidFill>
                  <a:schemeClr val="tx1">
                    <a:lumMod val="65000"/>
                    <a:lumOff val="35000"/>
                  </a:schemeClr>
                </a:solidFill>
              </a:rPr>
              <a:t>Prettier</a:t>
            </a:r>
            <a:endParaRPr lang="en-US" dirty="0" smtClean="0">
              <a:solidFill>
                <a:schemeClr val="tx1">
                  <a:lumMod val="65000"/>
                  <a:lumOff val="35000"/>
                </a:schemeClr>
              </a:solidFill>
            </a:endParaRPr>
          </a:p>
        </p:txBody>
      </p:sp>
      <p:sp>
        <p:nvSpPr>
          <p:cNvPr id="5" name="Прямоугольник 4"/>
          <p:cNvSpPr/>
          <p:nvPr/>
        </p:nvSpPr>
        <p:spPr>
          <a:xfrm>
            <a:off x="6513969" y="1158285"/>
            <a:ext cx="4857184" cy="5078313"/>
          </a:xfrm>
          <a:prstGeom prst="rect">
            <a:avLst/>
          </a:prstGeom>
          <a:ln w="19050">
            <a:solidFill>
              <a:srgbClr val="C00000"/>
            </a:solidFill>
            <a:prstDash val="sysDash"/>
          </a:ln>
        </p:spPr>
        <p:style>
          <a:lnRef idx="2">
            <a:schemeClr val="accent2"/>
          </a:lnRef>
          <a:fillRef idx="1">
            <a:schemeClr val="lt1"/>
          </a:fillRef>
          <a:effectRef idx="0">
            <a:schemeClr val="accent2"/>
          </a:effectRef>
          <a:fontRef idx="minor">
            <a:schemeClr val="dk1"/>
          </a:fontRef>
        </p:style>
        <p:txBody>
          <a:bodyPr wrap="square">
            <a:spAutoFit/>
          </a:bodyPr>
          <a:lstStyle/>
          <a:p>
            <a:r>
              <a:rPr lang="en-US" b="1" dirty="0">
                <a:solidFill>
                  <a:schemeClr val="tx1">
                    <a:lumMod val="65000"/>
                    <a:lumOff val="35000"/>
                  </a:schemeClr>
                </a:solidFill>
              </a:rPr>
              <a:t>Component-Based Architecture</a:t>
            </a:r>
            <a:r>
              <a:rPr lang="en-US" dirty="0">
                <a:solidFill>
                  <a:schemeClr val="tx1">
                    <a:lumMod val="65000"/>
                    <a:lumOff val="35000"/>
                  </a:schemeClr>
                </a:solidFill>
              </a:rPr>
              <a:t>: Angular applications are organized around components, which encapsulate both the logic and view templates</a:t>
            </a:r>
            <a:r>
              <a:rPr lang="en-US" dirty="0" smtClean="0">
                <a:solidFill>
                  <a:schemeClr val="tx1">
                    <a:lumMod val="65000"/>
                    <a:lumOff val="35000"/>
                  </a:schemeClr>
                </a:solidFill>
              </a:rPr>
              <a:t>.</a:t>
            </a:r>
          </a:p>
          <a:p>
            <a:endParaRPr lang="en-US" dirty="0" smtClean="0">
              <a:solidFill>
                <a:schemeClr val="tx1">
                  <a:lumMod val="65000"/>
                  <a:lumOff val="35000"/>
                </a:schemeClr>
              </a:solidFill>
            </a:endParaRPr>
          </a:p>
          <a:p>
            <a:r>
              <a:rPr lang="en-US" b="1" dirty="0">
                <a:solidFill>
                  <a:schemeClr val="tx1">
                    <a:lumMod val="65000"/>
                    <a:lumOff val="35000"/>
                  </a:schemeClr>
                </a:solidFill>
              </a:rPr>
              <a:t>Internationalization (i18n)</a:t>
            </a:r>
            <a:r>
              <a:rPr lang="en-US" dirty="0">
                <a:solidFill>
                  <a:schemeClr val="tx1">
                    <a:lumMod val="65000"/>
                    <a:lumOff val="35000"/>
                  </a:schemeClr>
                </a:solidFill>
              </a:rPr>
              <a:t>: Asynchronous loading of translations and Language </a:t>
            </a:r>
            <a:r>
              <a:rPr lang="en-US" dirty="0" smtClean="0">
                <a:solidFill>
                  <a:schemeClr val="tx1">
                    <a:lumMod val="65000"/>
                    <a:lumOff val="35000"/>
                  </a:schemeClr>
                </a:solidFill>
              </a:rPr>
              <a:t>switching</a:t>
            </a:r>
          </a:p>
          <a:p>
            <a:endParaRPr lang="en-US" dirty="0" smtClean="0">
              <a:solidFill>
                <a:schemeClr val="tx1">
                  <a:lumMod val="65000"/>
                  <a:lumOff val="35000"/>
                </a:schemeClr>
              </a:solidFill>
            </a:endParaRPr>
          </a:p>
          <a:p>
            <a:r>
              <a:rPr lang="en-US" b="1" dirty="0">
                <a:solidFill>
                  <a:schemeClr val="tx1">
                    <a:lumMod val="65000"/>
                    <a:lumOff val="35000"/>
                  </a:schemeClr>
                </a:solidFill>
              </a:rPr>
              <a:t>Interactive Maps with Leaflet</a:t>
            </a:r>
            <a:r>
              <a:rPr lang="en-US" dirty="0">
                <a:solidFill>
                  <a:schemeClr val="tx1">
                    <a:lumMod val="65000"/>
                    <a:lumOff val="35000"/>
                  </a:schemeClr>
                </a:solidFill>
              </a:rPr>
              <a:t>: Interactive maps and Flexible customization. </a:t>
            </a:r>
            <a:endParaRPr lang="en-US" dirty="0" smtClean="0">
              <a:solidFill>
                <a:schemeClr val="tx1">
                  <a:lumMod val="65000"/>
                  <a:lumOff val="35000"/>
                </a:schemeClr>
              </a:solidFill>
            </a:endParaRPr>
          </a:p>
          <a:p>
            <a:endParaRPr lang="en-US" dirty="0" smtClean="0">
              <a:solidFill>
                <a:schemeClr val="tx1">
                  <a:lumMod val="65000"/>
                  <a:lumOff val="35000"/>
                </a:schemeClr>
              </a:solidFill>
            </a:endParaRPr>
          </a:p>
          <a:p>
            <a:r>
              <a:rPr lang="en-US" b="1" dirty="0">
                <a:solidFill>
                  <a:schemeClr val="tx1">
                    <a:lumMod val="65000"/>
                    <a:lumOff val="35000"/>
                  </a:schemeClr>
                </a:solidFill>
              </a:rPr>
              <a:t>User Interface with </a:t>
            </a:r>
            <a:r>
              <a:rPr lang="en-US" b="1" dirty="0" err="1">
                <a:solidFill>
                  <a:schemeClr val="tx1">
                    <a:lumMod val="65000"/>
                    <a:lumOff val="35000"/>
                  </a:schemeClr>
                </a:solidFill>
              </a:rPr>
              <a:t>PrimeNG</a:t>
            </a:r>
            <a:r>
              <a:rPr lang="en-US" dirty="0">
                <a:solidFill>
                  <a:schemeClr val="tx1">
                    <a:lumMod val="65000"/>
                    <a:lumOff val="35000"/>
                  </a:schemeClr>
                </a:solidFill>
              </a:rPr>
              <a:t>: Rich components, CSS utilities for building flexible and responsive layouts</a:t>
            </a:r>
            <a:r>
              <a:rPr lang="en-US" dirty="0" smtClean="0">
                <a:solidFill>
                  <a:schemeClr val="tx1">
                    <a:lumMod val="65000"/>
                    <a:lumOff val="35000"/>
                  </a:schemeClr>
                </a:solidFill>
              </a:rPr>
              <a:t>.</a:t>
            </a:r>
          </a:p>
          <a:p>
            <a:endParaRPr lang="en-US" dirty="0">
              <a:solidFill>
                <a:schemeClr val="tx1">
                  <a:lumMod val="65000"/>
                  <a:lumOff val="35000"/>
                </a:schemeClr>
              </a:solidFill>
            </a:endParaRPr>
          </a:p>
          <a:p>
            <a:r>
              <a:rPr lang="en-US" b="1" dirty="0">
                <a:solidFill>
                  <a:schemeClr val="tx1">
                    <a:lumMod val="65000"/>
                    <a:lumOff val="35000"/>
                  </a:schemeClr>
                </a:solidFill>
              </a:rPr>
              <a:t>Testing</a:t>
            </a:r>
            <a:r>
              <a:rPr lang="en-US" dirty="0">
                <a:solidFill>
                  <a:schemeClr val="tx1">
                    <a:lumMod val="65000"/>
                    <a:lumOff val="35000"/>
                  </a:schemeClr>
                </a:solidFill>
              </a:rPr>
              <a:t>: The project uses Jest for testing components and services</a:t>
            </a:r>
            <a:endParaRPr lang="ru-RU" dirty="0">
              <a:solidFill>
                <a:schemeClr val="tx1">
                  <a:lumMod val="65000"/>
                  <a:lumOff val="35000"/>
                </a:schemeClr>
              </a:solidFill>
            </a:endParaRPr>
          </a:p>
        </p:txBody>
      </p:sp>
    </p:spTree>
    <p:extLst>
      <p:ext uri="{BB962C8B-B14F-4D97-AF65-F5344CB8AC3E}">
        <p14:creationId xmlns:p14="http://schemas.microsoft.com/office/powerpoint/2010/main" val="767134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Functionality Demonstration (</a:t>
            </a:r>
            <a:r>
              <a:rPr lang="en-US" sz="4400" b="1" dirty="0" err="1"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SignIn</a:t>
            </a: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a:t>
            </a:r>
            <a:r>
              <a:rPr lang="en-US" sz="4400" b="1" dirty="0" err="1"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SignUp</a:t>
            </a: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5023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Functionality Demonstration (Search Page)</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pic>
        <p:nvPicPr>
          <p:cNvPr id="2" name="searc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6800" y="985665"/>
            <a:ext cx="10058400" cy="5753100"/>
          </a:xfrm>
          <a:prstGeom prst="rect">
            <a:avLst/>
          </a:prstGeom>
        </p:spPr>
      </p:pic>
    </p:spTree>
    <p:extLst>
      <p:ext uri="{BB962C8B-B14F-4D97-AF65-F5344CB8AC3E}">
        <p14:creationId xmlns:p14="http://schemas.microsoft.com/office/powerpoint/2010/main" val="13785879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Дерево">
  <a:themeElements>
    <a:clrScheme name="Дерево">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Дерево">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Дерево">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TM03090434[[fn=Дерево]]</Template>
  <TotalTime>202</TotalTime>
  <Words>1073</Words>
  <Application>Microsoft Office PowerPoint</Application>
  <PresentationFormat>Широкоэкранный</PresentationFormat>
  <Paragraphs>104</Paragraphs>
  <Slides>15</Slides>
  <Notes>0</Notes>
  <HiddenSlides>0</HiddenSlides>
  <MMClips>5</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15</vt:i4>
      </vt:variant>
    </vt:vector>
  </HeadingPairs>
  <TitlesOfParts>
    <vt:vector size="21" baseType="lpstr">
      <vt:lpstr>Cambria</vt:lpstr>
      <vt:lpstr>Rockwell</vt:lpstr>
      <vt:lpstr>Rockwell Condensed</vt:lpstr>
      <vt:lpstr>Times New Roman</vt:lpstr>
      <vt:lpstr>Wingdings</vt:lpstr>
      <vt:lpstr>Дерево</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pc1</dc:creator>
  <cp:lastModifiedBy>pc1</cp:lastModifiedBy>
  <cp:revision>36</cp:revision>
  <dcterms:created xsi:type="dcterms:W3CDTF">2024-09-02T19:53:40Z</dcterms:created>
  <dcterms:modified xsi:type="dcterms:W3CDTF">2024-09-06T13:30:32Z</dcterms:modified>
</cp:coreProperties>
</file>